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268" r:id="rId3"/>
    <p:sldId id="269" r:id="rId4"/>
    <p:sldId id="270" r:id="rId5"/>
    <p:sldId id="287" r:id="rId6"/>
    <p:sldId id="267" r:id="rId7"/>
    <p:sldId id="260" r:id="rId8"/>
    <p:sldId id="262" r:id="rId9"/>
    <p:sldId id="263" r:id="rId10"/>
    <p:sldId id="261" r:id="rId11"/>
    <p:sldId id="266" r:id="rId12"/>
    <p:sldId id="257" r:id="rId13"/>
    <p:sldId id="265" r:id="rId14"/>
    <p:sldId id="271" r:id="rId15"/>
    <p:sldId id="258" r:id="rId16"/>
    <p:sldId id="281" r:id="rId17"/>
    <p:sldId id="280" r:id="rId18"/>
    <p:sldId id="282" r:id="rId19"/>
    <p:sldId id="283" r:id="rId20"/>
    <p:sldId id="284" r:id="rId21"/>
    <p:sldId id="279" r:id="rId22"/>
    <p:sldId id="285" r:id="rId23"/>
    <p:sldId id="286" r:id="rId24"/>
    <p:sldId id="288" r:id="rId25"/>
    <p:sldId id="259" r:id="rId26"/>
    <p:sldId id="289" r:id="rId27"/>
    <p:sldId id="273" r:id="rId28"/>
    <p:sldId id="274" r:id="rId29"/>
    <p:sldId id="290" r:id="rId30"/>
    <p:sldId id="291" r:id="rId31"/>
    <p:sldId id="292" r:id="rId32"/>
    <p:sldId id="293" r:id="rId33"/>
    <p:sldId id="278" r:id="rId34"/>
    <p:sldId id="275" r:id="rId35"/>
    <p:sldId id="276" r:id="rId36"/>
    <p:sldId id="27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122F526-CFE8-441D-AC8B-FCAA5A6C18CA}">
          <p14:sldIdLst>
            <p14:sldId id="256"/>
          </p14:sldIdLst>
        </p14:section>
        <p14:section name="Introduction" id="{5ED112BF-63B2-474A-851B-6DF7C5EA1F4F}">
          <p14:sldIdLst>
            <p14:sldId id="268"/>
            <p14:sldId id="269"/>
            <p14:sldId id="270"/>
            <p14:sldId id="287"/>
          </p14:sldIdLst>
        </p14:section>
        <p14:section name="Special Relativity Primer" id="{CEACDAD1-E072-4813-BD2E-55EE3667A95E}">
          <p14:sldIdLst>
            <p14:sldId id="267"/>
            <p14:sldId id="260"/>
            <p14:sldId id="262"/>
            <p14:sldId id="263"/>
            <p14:sldId id="261"/>
          </p14:sldIdLst>
        </p14:section>
        <p14:section name="Proposed Solution" id="{AC9EE2E0-ABFD-40D5-8FBA-270535BEEE02}">
          <p14:sldIdLst>
            <p14:sldId id="266"/>
            <p14:sldId id="257"/>
            <p14:sldId id="265"/>
            <p14:sldId id="271"/>
            <p14:sldId id="258"/>
          </p14:sldIdLst>
        </p14:section>
        <p14:section name="Evidence for Young Cosmos" id="{2E5899B5-910F-4F59-BCA7-F4BB401E279A}">
          <p14:sldIdLst>
            <p14:sldId id="281"/>
            <p14:sldId id="280"/>
            <p14:sldId id="282"/>
            <p14:sldId id="283"/>
            <p14:sldId id="284"/>
          </p14:sldIdLst>
        </p14:section>
        <p14:section name="Comparison with Prior Ideas" id="{BC8B89F3-F01F-4046-A131-977F655E3BD0}">
          <p14:sldIdLst>
            <p14:sldId id="279"/>
            <p14:sldId id="285"/>
            <p14:sldId id="286"/>
            <p14:sldId id="288"/>
            <p14:sldId id="259"/>
            <p14:sldId id="289"/>
          </p14:sldIdLst>
        </p14:section>
        <p14:section name="Responses to Potential Objections" id="{BD74E8DD-A65A-4BE2-A15D-ED266EF948FA}">
          <p14:sldIdLst>
            <p14:sldId id="273"/>
          </p14:sldIdLst>
        </p14:section>
        <p14:section name="Summary and Conclusion" id="{E113666B-A779-4E3F-85F3-A057EC5AEEF2}">
          <p14:sldIdLst>
            <p14:sldId id="274"/>
            <p14:sldId id="290"/>
            <p14:sldId id="291"/>
            <p14:sldId id="292"/>
            <p14:sldId id="293"/>
            <p14:sldId id="278"/>
            <p14:sldId id="275"/>
            <p14:sldId id="276"/>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9" autoAdjust="0"/>
    <p:restoredTop sz="72148" autoAdjust="0"/>
  </p:normalViewPr>
  <p:slideViewPr>
    <p:cSldViewPr snapToGrid="0">
      <p:cViewPr varScale="1">
        <p:scale>
          <a:sx n="60" d="100"/>
          <a:sy n="60" d="100"/>
        </p:scale>
        <p:origin x="12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799D3-611A-43EC-8FD1-12A8F47906F3}" type="datetimeFigureOut">
              <a:rPr lang="en-US" smtClean="0"/>
              <a:t>7/25/2018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FFEF7-322E-4A7C-AB6C-8C779F0BFCB3}" type="slidenum">
              <a:rPr lang="en-US" smtClean="0"/>
              <a:t>‹#›</a:t>
            </a:fld>
            <a:endParaRPr lang="en-US"/>
          </a:p>
        </p:txBody>
      </p:sp>
    </p:spTree>
    <p:extLst>
      <p:ext uri="{BB962C8B-B14F-4D97-AF65-F5344CB8AC3E}">
        <p14:creationId xmlns:p14="http://schemas.microsoft.com/office/powerpoint/2010/main" val="262809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1</a:t>
            </a:fld>
            <a:endParaRPr lang="en-US"/>
          </a:p>
        </p:txBody>
      </p:sp>
    </p:spTree>
    <p:extLst>
      <p:ext uri="{BB962C8B-B14F-4D97-AF65-F5344CB8AC3E}">
        <p14:creationId xmlns:p14="http://schemas.microsoft.com/office/powerpoint/2010/main" val="317860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Special initial conditions involving the events of Genesis 1:17 offer a solution for the Distant Starlight Problem. We propose that God arranged the stellar creation events (Genesis 1:17) in spacetime along a hypersurface just outside the past light cone of Earth’s Day Four and inside the past light cone of Earth’s Day Five. Furthermore, these events are causally independent from one another and from Earth’s Day Four. Such arrangement can be accomplished, for example, by choosing a hyperbolic hypersurface of creation whose slope is everywhere shallower than the slope of the light cone. Light emitted by a star on its Day Four arrives at Earth sometime between Earth’s Day Four and Five. The </a:t>
            </a:r>
            <a:r>
              <a:rPr lang="en-US" sz="1200" b="0" i="1" u="none" strike="noStrike" kern="1200" baseline="0" dirty="0">
                <a:solidFill>
                  <a:schemeClr val="tx1"/>
                </a:solidFill>
                <a:latin typeface="+mn-lt"/>
                <a:ea typeface="+mn-ea"/>
                <a:cs typeface="+mn-cs"/>
              </a:rPr>
              <a:t>x </a:t>
            </a:r>
            <a:r>
              <a:rPr lang="en-US" sz="1200" b="0" i="0" u="none" strike="noStrike" kern="1200" baseline="0" dirty="0">
                <a:solidFill>
                  <a:schemeClr val="tx1"/>
                </a:solidFill>
                <a:latin typeface="+mn-lt"/>
                <a:ea typeface="+mn-ea"/>
                <a:cs typeface="+mn-cs"/>
              </a:rPr>
              <a:t>coordinate represents distance from the Earth, while the </a:t>
            </a:r>
            <a:r>
              <a:rPr lang="en-US" sz="1200" b="0" i="1" u="none" strike="noStrike" kern="1200" baseline="0" dirty="0" err="1">
                <a:solidFill>
                  <a:schemeClr val="tx1"/>
                </a:solidFill>
                <a:latin typeface="+mn-lt"/>
                <a:ea typeface="+mn-ea"/>
                <a:cs typeface="+mn-cs"/>
              </a:rPr>
              <a:t>ct</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coordinate represents time scaled by the speed of light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12</a:t>
            </a:fld>
            <a:endParaRPr lang="en-US"/>
          </a:p>
        </p:txBody>
      </p:sp>
    </p:spTree>
    <p:extLst>
      <p:ext uri="{BB962C8B-B14F-4D97-AF65-F5344CB8AC3E}">
        <p14:creationId xmlns:p14="http://schemas.microsoft.com/office/powerpoint/2010/main" val="2309977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God also prescribed the synchrony convention by which causally independent events are to be reckoned as simultaneous relative to one another. According to Special Relativity, simultaneity of causally independent events cannot be decided by physical experiments but instead is a matter of convention; it is a subjective choice (see Appendix A). We propose that God’s numbering of the creation days in </a:t>
            </a:r>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13</a:t>
            </a:fld>
            <a:endParaRPr lang="en-US"/>
          </a:p>
        </p:txBody>
      </p:sp>
    </p:spTree>
    <p:extLst>
      <p:ext uri="{BB962C8B-B14F-4D97-AF65-F5344CB8AC3E}">
        <p14:creationId xmlns:p14="http://schemas.microsoft.com/office/powerpoint/2010/main" val="1289884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synchrony convention can be stated more generally as follows: the Creation Time Coordinate (CTC) of an event is defined to be the elapsed time between that event and Creation Day Four at the event’s location, plus three days. An event’s CTC is therefore the elapsed time since “The Beginning” of Genesis 1:1. Consequently, two events are considered simultaneous (synchronous), if and only if, they have the same CTCs. The synchrony convention defined in this manner does not conflict with Special Relativity, because stellar creation events are causally independent. It does, however, introduce additional information which cannot be deduced from Special Relativity alone. Our definition of the CTCs parallels the Big Bang’s definition of “comoving time coordinates” (Liddle, 2015). Comoving time coordinates are defined as the elapsed time since the Big Bang within the reference frame of observers who perceive the universe as uniformly redshifted in all directions. Just like comoving time coordinates, the CTCs are defined with respect to a well-known inertial reference frame (the rest frame of the firmament) and a well-known initial event (the Creation). </a:t>
            </a:r>
          </a:p>
          <a:p>
            <a:r>
              <a:rPr lang="en-US" sz="1200" b="0" i="0" u="none" strike="noStrike" kern="1200" baseline="0" dirty="0">
                <a:solidFill>
                  <a:schemeClr val="tx1"/>
                </a:solidFill>
                <a:latin typeface="+mn-lt"/>
                <a:ea typeface="+mn-ea"/>
                <a:cs typeface="+mn-cs"/>
              </a:rPr>
              <a:t>Because of the combination of the special initial conditions and synchrony convention described above, starlight emitted on Creation Day Four according to each star’s CTC also arrives at Earth on Creation Day Four according to the Earth’s CTC. The Distant Starlight Problem is resolved without violating Scripture or Special Relativity. </a:t>
            </a:r>
          </a:p>
          <a:p>
            <a:r>
              <a:rPr lang="en-US" sz="1200" b="0" i="0" u="none" strike="noStrike" kern="1200" baseline="0" dirty="0">
                <a:solidFill>
                  <a:schemeClr val="tx1"/>
                </a:solidFill>
                <a:latin typeface="+mn-lt"/>
                <a:ea typeface="+mn-ea"/>
                <a:cs typeface="+mn-cs"/>
              </a:rPr>
              <a:t>A side effect of our solution is the asymmetric relationship between the Earth and stars. While light from distant stars emitted on Day Four also reaches Earth on Day Four, the reverse is not true. In fact, due to the special initial conditions, a star located a billion light years away from Earth will not receive light, or any other signal from Earth, until its CTC clock strikes two billion years. This asymmetry is consistent with Scripture, according to which God appointed the stars “to give light upon the Earth” (Genesis 1:15) but did not grant man dominion over the stars like He did over other parts of Creation (Genesis 1:28). In other words, Scripture indicates that while stars are causally to affect Earth, the reverse is not true. </a:t>
            </a:r>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14</a:t>
            </a:fld>
            <a:endParaRPr lang="en-US"/>
          </a:p>
        </p:txBody>
      </p:sp>
    </p:spTree>
    <p:extLst>
      <p:ext uri="{BB962C8B-B14F-4D97-AF65-F5344CB8AC3E}">
        <p14:creationId xmlns:p14="http://schemas.microsoft.com/office/powerpoint/2010/main" val="695381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 </a:t>
            </a:r>
            <a:r>
              <a:rPr lang="en-US" sz="1200" b="0" i="0" u="none" strike="noStrike" kern="1200" baseline="0" dirty="0">
                <a:solidFill>
                  <a:schemeClr val="tx1"/>
                </a:solidFill>
                <a:latin typeface="+mn-lt"/>
                <a:ea typeface="+mn-ea"/>
                <a:cs typeface="+mn-cs"/>
              </a:rPr>
              <a:t>An example illustrating how the light from an exploding star can travel 168,000 light years and yet the star be only about 6,000 years old. The diagram is not to scale.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understand better the solution proposed here, consider the following example illustrated by Figure 2. In 1987 astronomers observed the explosion of the supernova SN 1987A located about 168,000 light years away from Earth. Based on the distance to the star and the speed of light, astronomers routinely infer that the time of the explosion was about 166,000 BC. At first blush, this conclusion suggests that the star exploded, and therefore existed, before the Biblical date of creation, which is about 4,000 BC.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However, as illustrated in Figure 2, the creation of SN 1987A on Day Four is a causally independent event relative to the morning of Day Four on Earth, and therefore the creation of SN 1987A did not actually happen before the creation of Earth. If SN 1987A did not explode before the creation of Earth, then when did it explode? The date of 166,000 BC is simply a time coordinate that astronomers ascribed to the supernova explosion using the Einstein synchrony convention (see Appendix A) with respect to the Earth’s inertial reference frame. An observer in a spaceship moving past the Earth along the Earth – SN 1987A direction would ascribe a later time coordinate to the explosion because within his reference frame the Earth – SN 1987A distance would be Lorentz-contracted and thus less than 168,000 light years. Therefore, neither of these results reflect objective reality. In fact, Special Relativity alone does not provide a way to determine an objective date for the supernova explosion, but the CTC framework does. In terms of CTCs, one would date the star explosion to be about 4,000 + 1,987 = 5,987 years since creation, assuming creation took place about 4,000 years BC, and the star’s creation to be Day Four since the beginning of Creation. Moreover, as the light carrying the image of the explosion passes through any given location in the heavens, </a:t>
            </a:r>
          </a:p>
          <a:p>
            <a:r>
              <a:rPr lang="en-US" sz="1200" b="0" i="0" u="none" strike="noStrike" kern="1200" baseline="0" dirty="0">
                <a:solidFill>
                  <a:schemeClr val="tx1"/>
                </a:solidFill>
                <a:latin typeface="+mn-lt"/>
                <a:ea typeface="+mn-ea"/>
                <a:cs typeface="+mn-cs"/>
              </a:rPr>
              <a:t>the CTC clock at that location would read just slightly after 5,987 years since Creation. Finally, when the light reaches Earth, the clock on Earth too would indicate about 5,987 years since creation plus less than a day. </a:t>
            </a:r>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15</a:t>
            </a:fld>
            <a:endParaRPr lang="en-US"/>
          </a:p>
        </p:txBody>
      </p:sp>
    </p:spTree>
    <p:extLst>
      <p:ext uri="{BB962C8B-B14F-4D97-AF65-F5344CB8AC3E}">
        <p14:creationId xmlns:p14="http://schemas.microsoft.com/office/powerpoint/2010/main" val="359359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17</a:t>
            </a:fld>
            <a:endParaRPr lang="en-US"/>
          </a:p>
        </p:txBody>
      </p:sp>
    </p:spTree>
    <p:extLst>
      <p:ext uri="{BB962C8B-B14F-4D97-AF65-F5344CB8AC3E}">
        <p14:creationId xmlns:p14="http://schemas.microsoft.com/office/powerpoint/2010/main" val="1775381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paucity of SNRs suggests only thousands not billions of years of history.  </a:t>
            </a:r>
            <a:r>
              <a:rPr lang="en-US" dirty="0">
                <a:solidFill>
                  <a:srgbClr val="FF0000"/>
                </a:solidFill>
              </a:rPr>
              <a:t>For the Milky Way, the estimated time between SN is 25 years.  120,000 yr/25 yr = 4800 SN, if all were observable.  This same frequency per star is assumed for the other galaxies to obtain the expected number of observed SNRs. Higher observability factors are assumed for the neighbor galaxies because they are not viewed through a galactic disk.  These observability factors are reduced relative to 1.0 to account for relative distances and technological advances since 1994.  </a:t>
            </a:r>
          </a:p>
        </p:txBody>
      </p:sp>
      <p:sp>
        <p:nvSpPr>
          <p:cNvPr id="4" name="Slide Number Placeholder 3"/>
          <p:cNvSpPr>
            <a:spLocks noGrp="1"/>
          </p:cNvSpPr>
          <p:nvPr>
            <p:ph type="sldNum" sz="quarter" idx="10"/>
          </p:nvPr>
        </p:nvSpPr>
        <p:spPr/>
        <p:txBody>
          <a:bodyPr/>
          <a:lstStyle/>
          <a:p>
            <a:fld id="{1D3FFEF7-322E-4A7C-AB6C-8C779F0BFCB3}" type="slidenum">
              <a:rPr lang="en-US" smtClean="0"/>
              <a:t>19</a:t>
            </a:fld>
            <a:endParaRPr lang="en-US"/>
          </a:p>
        </p:txBody>
      </p:sp>
    </p:spTree>
    <p:extLst>
      <p:ext uri="{BB962C8B-B14F-4D97-AF65-F5344CB8AC3E}">
        <p14:creationId xmlns:p14="http://schemas.microsoft.com/office/powerpoint/2010/main" val="1465064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Simultaneity of two causally independent events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decided by two different observers: unprimed observer (red) and primed observer (blue) while using, alternatively, three separate synchrony conventions ESC, ASC, and CTC. The spatial axes, of which only </a:t>
            </a:r>
            <a:r>
              <a:rPr lang="en-US" sz="1200" b="0" i="1" u="none" strike="noStrike" kern="1200" baseline="0" dirty="0">
                <a:solidFill>
                  <a:schemeClr val="tx1"/>
                </a:solidFill>
                <a:latin typeface="+mn-lt"/>
                <a:ea typeface="+mn-ea"/>
                <a:cs typeface="+mn-cs"/>
              </a:rPr>
              <a:t>x </a:t>
            </a:r>
            <a:r>
              <a:rPr lang="en-US" sz="1200" b="0" i="0" u="none" strike="noStrike" kern="1200" baseline="0" dirty="0">
                <a:solidFill>
                  <a:schemeClr val="tx1"/>
                </a:solidFill>
                <a:latin typeface="+mn-lt"/>
                <a:ea typeface="+mn-ea"/>
                <a:cs typeface="+mn-cs"/>
              </a:rPr>
              <a:t>is represented on the diagram, determine the isochrone hypersurfaces (hypersurfaces of simultaneity). For the ESC, ASC, and CTC cases, these hypersurfaces are shaped, respectively, as hyperplanes, hyper cones, and hyper-hyperboloids. (The prefix “hyper” refers to the fact that these are three-dimensional surfaces within four-dimensional spacetime instead of ordinary two-dimensional surfaces within three-dimensional space.) In the ESC case, the primed observer is moving with speed close to </a:t>
            </a:r>
            <a:r>
              <a:rPr lang="en-US" sz="1200" b="0" i="1" u="none" strike="noStrike" kern="1200" baseline="0" dirty="0">
                <a:solidFill>
                  <a:schemeClr val="tx1"/>
                </a:solidFill>
                <a:latin typeface="+mn-lt"/>
                <a:ea typeface="+mn-ea"/>
                <a:cs typeface="+mn-cs"/>
              </a:rPr>
              <a:t>c </a:t>
            </a:r>
            <a:r>
              <a:rPr lang="en-US" sz="1200" b="0" i="0" u="none" strike="noStrike" kern="1200" baseline="0" dirty="0">
                <a:solidFill>
                  <a:schemeClr val="tx1"/>
                </a:solidFill>
                <a:latin typeface="+mn-lt"/>
                <a:ea typeface="+mn-ea"/>
                <a:cs typeface="+mn-cs"/>
              </a:rPr>
              <a:t>in the negative </a:t>
            </a:r>
            <a:r>
              <a:rPr lang="en-US" sz="1200" b="0" i="1" u="none" strike="noStrike" kern="1200" baseline="0" dirty="0">
                <a:solidFill>
                  <a:schemeClr val="tx1"/>
                </a:solidFill>
                <a:latin typeface="+mn-lt"/>
                <a:ea typeface="+mn-ea"/>
                <a:cs typeface="+mn-cs"/>
              </a:rPr>
              <a:t>x </a:t>
            </a:r>
            <a:r>
              <a:rPr lang="en-US" sz="1200" b="0" i="0" u="none" strike="noStrike" kern="1200" baseline="0" dirty="0">
                <a:solidFill>
                  <a:schemeClr val="tx1"/>
                </a:solidFill>
                <a:latin typeface="+mn-lt"/>
                <a:ea typeface="+mn-ea"/>
                <a:cs typeface="+mn-cs"/>
              </a:rPr>
              <a:t>direction relative to the unprimed observer and determines that the time coordinates of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are ordered differently from what the unprimed observer determines; that is, </a:t>
            </a:r>
            <a:r>
              <a:rPr lang="en-US" sz="1200" b="0" i="1" u="none" strike="noStrike" kern="1200" baseline="0" dirty="0" err="1">
                <a:solidFill>
                  <a:schemeClr val="tx1"/>
                </a:solidFill>
                <a:latin typeface="+mn-lt"/>
                <a:ea typeface="+mn-ea"/>
                <a:cs typeface="+mn-cs"/>
              </a:rPr>
              <a:t>t'A</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&lt; </a:t>
            </a:r>
            <a:r>
              <a:rPr lang="en-US" sz="1200" b="0" i="1" u="none" strike="noStrike" kern="1200" baseline="0" dirty="0" err="1">
                <a:solidFill>
                  <a:schemeClr val="tx1"/>
                </a:solidFill>
                <a:latin typeface="+mn-lt"/>
                <a:ea typeface="+mn-ea"/>
                <a:cs typeface="+mn-cs"/>
              </a:rPr>
              <a:t>t'B</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while </a:t>
            </a:r>
            <a:r>
              <a:rPr lang="en-US" sz="1200" b="0" i="1" u="none" strike="noStrike" kern="1200" baseline="0" dirty="0" err="1">
                <a:solidFill>
                  <a:schemeClr val="tx1"/>
                </a:solidFill>
                <a:latin typeface="+mn-lt"/>
                <a:ea typeface="+mn-ea"/>
                <a:cs typeface="+mn-cs"/>
              </a:rPr>
              <a:t>tA</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&gt; </a:t>
            </a:r>
            <a:r>
              <a:rPr lang="en-US" sz="1200" b="0" i="1" u="none" strike="noStrike" kern="1200" baseline="0" dirty="0" err="1">
                <a:solidFill>
                  <a:schemeClr val="tx1"/>
                </a:solidFill>
                <a:latin typeface="+mn-lt"/>
                <a:ea typeface="+mn-ea"/>
                <a:cs typeface="+mn-cs"/>
              </a:rPr>
              <a:t>tB</a:t>
            </a:r>
            <a:r>
              <a:rPr lang="en-US" sz="1200" b="0" i="0" u="none" strike="noStrike" kern="1200" baseline="0" dirty="0">
                <a:solidFill>
                  <a:schemeClr val="tx1"/>
                </a:solidFill>
                <a:latin typeface="+mn-lt"/>
                <a:ea typeface="+mn-ea"/>
                <a:cs typeface="+mn-cs"/>
              </a:rPr>
              <a:t>. In the ASC case, the two observers are spatially separated and similarly disagree on the order of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In the CTC case, the axes do not depend on the observer, and the order of events is absolute.</a:t>
            </a:r>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25</a:t>
            </a:fld>
            <a:endParaRPr lang="en-US"/>
          </a:p>
        </p:txBody>
      </p:sp>
    </p:spTree>
    <p:extLst>
      <p:ext uri="{BB962C8B-B14F-4D97-AF65-F5344CB8AC3E}">
        <p14:creationId xmlns:p14="http://schemas.microsoft.com/office/powerpoint/2010/main" val="255235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Conventions by themselves are not physical and cannot solve a physics problem. </a:t>
            </a:r>
          </a:p>
        </p:txBody>
      </p:sp>
      <p:sp>
        <p:nvSpPr>
          <p:cNvPr id="4" name="Slide Number Placeholder 3"/>
          <p:cNvSpPr>
            <a:spLocks noGrp="1"/>
          </p:cNvSpPr>
          <p:nvPr>
            <p:ph type="sldNum" sz="quarter" idx="10"/>
          </p:nvPr>
        </p:nvSpPr>
        <p:spPr/>
        <p:txBody>
          <a:bodyPr/>
          <a:lstStyle/>
          <a:p>
            <a:fld id="{1D3FFEF7-322E-4A7C-AB6C-8C779F0BFCB3}" type="slidenum">
              <a:rPr lang="en-US" smtClean="0"/>
              <a:t>26</a:t>
            </a:fld>
            <a:endParaRPr lang="en-US"/>
          </a:p>
        </p:txBody>
      </p:sp>
    </p:spTree>
    <p:extLst>
      <p:ext uri="{BB962C8B-B14F-4D97-AF65-F5344CB8AC3E}">
        <p14:creationId xmlns:p14="http://schemas.microsoft.com/office/powerpoint/2010/main" val="1959686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initial conditions, which are independent of the choice of synchrony convention, are fundamentally what enable distant starlight to arrive at Earth on Day Four. All that is needed is for stellar creation events to be positioned just above the Earth’s Day Four past light cone. The purpose of the synchrony convention is to prescribe an absolute ordering of these events, so that, for example, all stellar creation events can be reckoned as taking place on Day Four, as God had declared in Genesis 1:19.</a:t>
            </a:r>
          </a:p>
          <a:p>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28</a:t>
            </a:fld>
            <a:endParaRPr lang="en-US"/>
          </a:p>
        </p:txBody>
      </p:sp>
    </p:spTree>
    <p:extLst>
      <p:ext uri="{BB962C8B-B14F-4D97-AF65-F5344CB8AC3E}">
        <p14:creationId xmlns:p14="http://schemas.microsoft.com/office/powerpoint/2010/main" val="1395286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31</a:t>
            </a:fld>
            <a:endParaRPr lang="en-US"/>
          </a:p>
        </p:txBody>
      </p:sp>
    </p:spTree>
    <p:extLst>
      <p:ext uri="{BB962C8B-B14F-4D97-AF65-F5344CB8AC3E}">
        <p14:creationId xmlns:p14="http://schemas.microsoft.com/office/powerpoint/2010/main" val="159385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Over the past decades several solutions have been proposed including light created already in transit (Morris 1976), a variable speed of light (Setterfield 1989), gravitational time dilation (Humphreys 1994), supernatural time dilation (Hartnett 2003), and the anisotropic synchrony convention (ASC) model (Newton 2001; Lisle 2010). Faulkner (2013) provides a brief overview and criticism of the above solutions and offers his own, which involves the miraculous “shooting” forth (Hebrew: </a:t>
            </a:r>
            <a:r>
              <a:rPr lang="en-US" sz="1200" b="0" i="1" u="none" strike="noStrike" kern="1200" baseline="0" dirty="0" err="1">
                <a:solidFill>
                  <a:schemeClr val="tx1"/>
                </a:solidFill>
                <a:latin typeface="+mn-lt"/>
                <a:ea typeface="+mn-ea"/>
                <a:cs typeface="+mn-cs"/>
              </a:rPr>
              <a:t>dasha</a:t>
            </a:r>
            <a:r>
              <a:rPr lang="en-US" sz="1200" b="0" i="0" u="none" strike="noStrike" kern="1200" baseline="0" dirty="0">
                <a:solidFill>
                  <a:schemeClr val="tx1"/>
                </a:solidFill>
                <a:latin typeface="+mn-lt"/>
                <a:ea typeface="+mn-ea"/>
                <a:cs typeface="+mn-cs"/>
              </a:rPr>
              <a:t>) of light from distant stellar objects on Creation Day Four. However, Hartnett (2014) has pointed out that Faulkner’s scenario would have left behind several types of tell-tale physical evidence, none of which has been observed. </a:t>
            </a:r>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3</a:t>
            </a:fld>
            <a:endParaRPr lang="en-US"/>
          </a:p>
        </p:txBody>
      </p:sp>
    </p:spTree>
    <p:extLst>
      <p:ext uri="{BB962C8B-B14F-4D97-AF65-F5344CB8AC3E}">
        <p14:creationId xmlns:p14="http://schemas.microsoft.com/office/powerpoint/2010/main" val="2823296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paper, we have described a solution for the Distant Starlight Problem that is based on the synchrony convention implied by God’s numbering of the days in Genesis 1 plus a proposed set of initial conditions that constrain how we infer God arranged stellar creation events in spacetime.  In its essence, our solution, based on the notion of Creation Time Coordinates (CTC) is similar to Lisle’s Anisotropic Synchrony Convention (ASC) model (Newton, 2001; Lisle, 2010)..  Our CTC-based solution’s explicit initial conditions adds clarity and points to the same falsifiable predictions, namely that the cosmos should appear young and that the first light from all stars, near and far, appeared on Earth on Day Four. We showed that these predictions are supported both by Scripture and by observations. </a:t>
            </a:r>
          </a:p>
          <a:p>
            <a:r>
              <a:rPr lang="en-US" sz="1200" kern="1200" dirty="0">
                <a:solidFill>
                  <a:schemeClr val="tx1"/>
                </a:solidFill>
                <a:effectLst/>
                <a:latin typeface="+mn-lt"/>
                <a:ea typeface="+mn-ea"/>
                <a:cs typeface="+mn-cs"/>
              </a:rPr>
              <a:t>We also compared our solution to other current ones and noted a strong convergence of thought among creationist researchers pertaining to the arrangement of the stellar creation events in spacetime.  That arrangement is the one in which the creation events of all the stars and galaxies, including the stars within our own galaxy, lay very close to Earth’s Day Four light cone when they were created by God. Simply from those initial conditions, first light from all these objects arrived on Earth during Creation Day Four, and the light that has arrived ever since carries the subsequent histories of these objects synchronized in time as measured by clocks on Earth.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proposed solution does not constitute a complete cosmology and relies on a sparse set of assumptions, which makes it suitable for incorporation into a more comprehensive cosmological theory. Furthermore, the solution does not attempt to explain how creation itself might have happened. We are persuaded from the Biblical text that the creation of the cosmos was supernatural, a result of God’s spoken word (Psalm 33:6,9). Nevertheless, the fact that we can see distant stars today is clearly within the realm of the natural. The solution we present attempts to explain how our ability to see distant stars can be consistent with a young creation based on the laws of nature as we understand them today.</a:t>
            </a:r>
          </a:p>
          <a:p>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32</a:t>
            </a:fld>
            <a:endParaRPr lang="en-US"/>
          </a:p>
        </p:txBody>
      </p:sp>
    </p:spTree>
    <p:extLst>
      <p:ext uri="{BB962C8B-B14F-4D97-AF65-F5344CB8AC3E}">
        <p14:creationId xmlns:p14="http://schemas.microsoft.com/office/powerpoint/2010/main" val="3511464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Hartnett, J. 2011. The anisotropic synchrony convention model as a solution to the creationist starlight-travel-time problem. </a:t>
            </a:r>
            <a:r>
              <a:rPr lang="en-US" sz="1200" b="0" i="1" u="none" strike="noStrike" kern="1200" baseline="0" dirty="0">
                <a:solidFill>
                  <a:schemeClr val="tx1"/>
                </a:solidFill>
                <a:latin typeface="+mn-lt"/>
                <a:ea typeface="+mn-ea"/>
                <a:cs typeface="+mn-cs"/>
              </a:rPr>
              <a:t>Journal of Creation </a:t>
            </a:r>
            <a:r>
              <a:rPr lang="en-US" sz="1200" b="0" i="0" u="none" strike="noStrike" kern="1200" baseline="0" dirty="0">
                <a:solidFill>
                  <a:schemeClr val="tx1"/>
                </a:solidFill>
                <a:latin typeface="+mn-lt"/>
                <a:ea typeface="+mn-ea"/>
                <a:cs typeface="+mn-cs"/>
              </a:rPr>
              <a:t>25, no. 3:56-62. </a:t>
            </a:r>
          </a:p>
          <a:p>
            <a:r>
              <a:rPr lang="en-US" sz="1200" b="0" i="0" u="none" strike="noStrike" kern="1200" baseline="0" dirty="0">
                <a:solidFill>
                  <a:schemeClr val="tx1"/>
                </a:solidFill>
                <a:latin typeface="+mn-lt"/>
                <a:ea typeface="+mn-ea"/>
                <a:cs typeface="+mn-cs"/>
              </a:rPr>
              <a:t>Hartnett, J.G. 2014. Critique: Faulkner’s miraculous translation of light model would leave evidence. </a:t>
            </a:r>
            <a:r>
              <a:rPr lang="en-US" sz="1200" b="0" i="1" u="none" strike="noStrike" kern="1200" baseline="0" dirty="0">
                <a:solidFill>
                  <a:schemeClr val="tx1"/>
                </a:solidFill>
                <a:latin typeface="+mn-lt"/>
                <a:ea typeface="+mn-ea"/>
                <a:cs typeface="+mn-cs"/>
              </a:rPr>
              <a:t>Answers Research Journal </a:t>
            </a:r>
            <a:r>
              <a:rPr lang="en-US" sz="1200" b="0" i="0" u="none" strike="noStrike" kern="1200" baseline="0" dirty="0">
                <a:solidFill>
                  <a:schemeClr val="tx1"/>
                </a:solidFill>
                <a:latin typeface="+mn-lt"/>
                <a:ea typeface="+mn-ea"/>
                <a:cs typeface="+mn-cs"/>
              </a:rPr>
              <a:t>9:459-460. </a:t>
            </a:r>
          </a:p>
          <a:p>
            <a:r>
              <a:rPr lang="en-US" sz="1200" b="0" i="0" u="none" strike="noStrike" kern="1200" baseline="0" dirty="0">
                <a:solidFill>
                  <a:schemeClr val="tx1"/>
                </a:solidFill>
                <a:latin typeface="+mn-lt"/>
                <a:ea typeface="+mn-ea"/>
                <a:cs typeface="+mn-cs"/>
              </a:rPr>
              <a:t>Hartnett, J.G. 2015a. A Biblical Creationist Cosmogony. </a:t>
            </a:r>
            <a:r>
              <a:rPr lang="en-US" sz="1200" b="0" i="1" u="none" strike="noStrike" kern="1200" baseline="0" dirty="0">
                <a:solidFill>
                  <a:schemeClr val="tx1"/>
                </a:solidFill>
                <a:latin typeface="+mn-lt"/>
                <a:ea typeface="+mn-ea"/>
                <a:cs typeface="+mn-cs"/>
              </a:rPr>
              <a:t>Answers Research Journal</a:t>
            </a:r>
            <a:r>
              <a:rPr lang="en-US" sz="1200" b="0" i="0" u="none" strike="noStrike" kern="1200" baseline="0" dirty="0">
                <a:solidFill>
                  <a:schemeClr val="tx1"/>
                </a:solidFill>
                <a:latin typeface="+mn-lt"/>
                <a:ea typeface="+mn-ea"/>
                <a:cs typeface="+mn-cs"/>
              </a:rPr>
              <a:t>, 8, no. 1:13-20. </a:t>
            </a:r>
          </a:p>
          <a:p>
            <a:r>
              <a:rPr lang="en-US" sz="1200" b="0" i="0" u="none" strike="noStrike" kern="1200" baseline="0" dirty="0">
                <a:solidFill>
                  <a:schemeClr val="tx1"/>
                </a:solidFill>
                <a:latin typeface="+mn-lt"/>
                <a:ea typeface="+mn-ea"/>
                <a:cs typeface="+mn-cs"/>
              </a:rPr>
              <a:t>Hartnett, J.G. 2015b. Supernova remnants and the age of the universe. Bible Science Forum, on-line article dated 01/26/2015. https:// biblescienceforum.com/2015/01/26/supernova-remnants-and-the-age-of-the-universe/ </a:t>
            </a:r>
          </a:p>
          <a:p>
            <a:r>
              <a:rPr lang="en-US" sz="1200" b="0" i="0" u="none" strike="noStrike" kern="1200" baseline="0" dirty="0">
                <a:solidFill>
                  <a:schemeClr val="tx1"/>
                </a:solidFill>
                <a:latin typeface="+mn-lt"/>
                <a:ea typeface="+mn-ea"/>
                <a:cs typeface="+mn-cs"/>
              </a:rPr>
              <a:t>Hartnett, J.G. 2015c. An update: correspondence on cosmology. Bible Science Forum, on-line article dated 02/07/2015. https:// biblescienceforum.com/2015/02/07/an-update-correspondence-on-cosmology/ </a:t>
            </a:r>
          </a:p>
          <a:p>
            <a:r>
              <a:rPr lang="en-US" sz="1200" b="0" i="0" u="none" strike="noStrike" kern="1200" baseline="0" dirty="0">
                <a:solidFill>
                  <a:schemeClr val="tx1"/>
                </a:solidFill>
                <a:latin typeface="+mn-lt"/>
                <a:ea typeface="+mn-ea"/>
                <a:cs typeface="+mn-cs"/>
              </a:rPr>
              <a:t>Hartnett, J.G. 2015d. Synopsis: A biblical creationist cosmogony. Bible Science Forum, on-line article dated 03/09/2015. https:// biblescienceforum.com/2015/03/09/synopsis-a-biblical-creationist-cosmogony/ </a:t>
            </a:r>
          </a:p>
          <a:p>
            <a:r>
              <a:rPr lang="en-US" sz="1200" b="0" i="0" u="none" strike="noStrike" kern="1200" baseline="0" dirty="0">
                <a:solidFill>
                  <a:schemeClr val="tx1"/>
                </a:solidFill>
                <a:latin typeface="+mn-lt"/>
                <a:ea typeface="+mn-ea"/>
                <a:cs typeface="+mn-cs"/>
              </a:rPr>
              <a:t>Höfner, S. 2010. Dynamical evolution of supernova remnants. Lecture Notes, Department of Physics and Astronomy Uppsala University, posted online at http://www.astro.uu.se/~hoefner/astro/teach/apd_files/ apd_SNR_dyn.pdf </a:t>
            </a:r>
          </a:p>
          <a:p>
            <a:r>
              <a:rPr lang="en-US" sz="1200" b="0" i="0" u="none" strike="noStrike" kern="1200" baseline="0" dirty="0">
                <a:solidFill>
                  <a:schemeClr val="tx1"/>
                </a:solidFill>
                <a:latin typeface="+mn-lt"/>
                <a:ea typeface="+mn-ea"/>
                <a:cs typeface="+mn-cs"/>
              </a:rPr>
              <a:t>Humphreys, D.R. 1994, </a:t>
            </a:r>
            <a:r>
              <a:rPr lang="en-US" sz="1200" b="0" i="1" u="none" strike="noStrike" kern="1200" baseline="0" dirty="0">
                <a:solidFill>
                  <a:schemeClr val="tx1"/>
                </a:solidFill>
                <a:latin typeface="+mn-lt"/>
                <a:ea typeface="+mn-ea"/>
                <a:cs typeface="+mn-cs"/>
              </a:rPr>
              <a:t>Starlight and Time: Solving the Puzzle of Distant Starlight in a Young Universe</a:t>
            </a:r>
            <a:r>
              <a:rPr lang="en-US" sz="1200" b="0" i="0" u="none" strike="noStrike" kern="1200" baseline="0" dirty="0">
                <a:solidFill>
                  <a:schemeClr val="tx1"/>
                </a:solidFill>
                <a:latin typeface="+mn-lt"/>
                <a:ea typeface="+mn-ea"/>
                <a:cs typeface="+mn-cs"/>
              </a:rPr>
              <a:t>. Green Forest, Arkansas: Master Books. </a:t>
            </a:r>
          </a:p>
          <a:p>
            <a:r>
              <a:rPr lang="en-US" sz="1200" b="0" i="0" u="none" strike="noStrike" kern="1200" baseline="0" dirty="0">
                <a:solidFill>
                  <a:schemeClr val="tx1"/>
                </a:solidFill>
                <a:latin typeface="+mn-lt"/>
                <a:ea typeface="+mn-ea"/>
                <a:cs typeface="+mn-cs"/>
              </a:rPr>
              <a:t>Humphreys, R. 2008. New time dilation helps creation cosmology. </a:t>
            </a:r>
            <a:r>
              <a:rPr lang="en-US" sz="1200" b="0" i="1" u="none" strike="noStrike" kern="1200" baseline="0" dirty="0">
                <a:solidFill>
                  <a:schemeClr val="tx1"/>
                </a:solidFill>
                <a:latin typeface="+mn-lt"/>
                <a:ea typeface="+mn-ea"/>
                <a:cs typeface="+mn-cs"/>
              </a:rPr>
              <a:t>Journal of Creation </a:t>
            </a:r>
            <a:r>
              <a:rPr lang="en-US" sz="1200" b="1" i="0" u="none" strike="noStrike" kern="1200" baseline="0" dirty="0">
                <a:solidFill>
                  <a:schemeClr val="tx1"/>
                </a:solidFill>
                <a:latin typeface="+mn-lt"/>
                <a:ea typeface="+mn-ea"/>
                <a:cs typeface="+mn-cs"/>
              </a:rPr>
              <a:t>22</a:t>
            </a:r>
            <a:r>
              <a:rPr lang="en-US" sz="1200" b="0" i="0" u="none" strike="noStrike" kern="1200" baseline="0" dirty="0">
                <a:solidFill>
                  <a:schemeClr val="tx1"/>
                </a:solidFill>
                <a:latin typeface="+mn-lt"/>
                <a:ea typeface="+mn-ea"/>
                <a:cs typeface="+mn-cs"/>
              </a:rPr>
              <a:t>, no. 3:84–92. </a:t>
            </a:r>
          </a:p>
          <a:p>
            <a:r>
              <a:rPr lang="en-US" sz="1200" b="0" i="0" u="none" strike="noStrike" kern="1200" baseline="0" dirty="0">
                <a:solidFill>
                  <a:schemeClr val="tx1"/>
                </a:solidFill>
                <a:latin typeface="+mn-lt"/>
                <a:ea typeface="+mn-ea"/>
                <a:cs typeface="+mn-cs"/>
              </a:rPr>
              <a:t>Humphreys, R. 2017. Biblical Evidence for Time Dilation in the Cosmos. </a:t>
            </a:r>
            <a:r>
              <a:rPr lang="en-US" sz="1200" b="0" i="1" u="none" strike="noStrike" kern="1200" baseline="0" dirty="0">
                <a:solidFill>
                  <a:schemeClr val="tx1"/>
                </a:solidFill>
                <a:latin typeface="+mn-lt"/>
                <a:ea typeface="+mn-ea"/>
                <a:cs typeface="+mn-cs"/>
              </a:rPr>
              <a:t>Creation Research Society Quarterly</a:t>
            </a:r>
            <a:r>
              <a:rPr lang="en-US" sz="1200" b="0" i="0" u="none" strike="noStrike" kern="1200" baseline="0" dirty="0">
                <a:solidFill>
                  <a:schemeClr val="tx1"/>
                </a:solidFill>
                <a:latin typeface="+mn-lt"/>
                <a:ea typeface="+mn-ea"/>
                <a:cs typeface="+mn-cs"/>
              </a:rPr>
              <a:t>, no. 53:297-305 </a:t>
            </a:r>
          </a:p>
          <a:p>
            <a:r>
              <a:rPr lang="en-US" sz="1200" b="0" i="0" u="none" strike="noStrike" kern="1200" baseline="0" dirty="0">
                <a:solidFill>
                  <a:schemeClr val="tx1"/>
                </a:solidFill>
                <a:latin typeface="+mn-lt"/>
                <a:ea typeface="+mn-ea"/>
                <a:cs typeface="+mn-cs"/>
              </a:rPr>
              <a:t>Liddle, A. 2015. </a:t>
            </a:r>
            <a:r>
              <a:rPr lang="en-US" sz="1200" b="0" i="1" u="none" strike="noStrike" kern="1200" baseline="0" dirty="0">
                <a:solidFill>
                  <a:schemeClr val="tx1"/>
                </a:solidFill>
                <a:latin typeface="+mn-lt"/>
                <a:ea typeface="+mn-ea"/>
                <a:cs typeface="+mn-cs"/>
              </a:rPr>
              <a:t>An Introduction to Modern Cosmology</a:t>
            </a:r>
            <a:r>
              <a:rPr lang="en-US" sz="1200" b="0" i="0" u="none" strike="noStrike" kern="1200" baseline="0" dirty="0">
                <a:solidFill>
                  <a:schemeClr val="tx1"/>
                </a:solidFill>
                <a:latin typeface="+mn-lt"/>
                <a:ea typeface="+mn-ea"/>
                <a:cs typeface="+mn-cs"/>
              </a:rPr>
              <a:t>. West Sussex, PO19 8SQ, United Kingdom: John Wiley &amp; Sons, Ltd. </a:t>
            </a:r>
          </a:p>
          <a:p>
            <a:r>
              <a:rPr lang="en-US" sz="1200" b="0" i="0" u="none" strike="noStrike" kern="1200" baseline="0" dirty="0">
                <a:solidFill>
                  <a:schemeClr val="tx1"/>
                </a:solidFill>
                <a:latin typeface="+mn-lt"/>
                <a:ea typeface="+mn-ea"/>
                <a:cs typeface="+mn-cs"/>
              </a:rPr>
              <a:t>Lisle, J.P. 2010. Anisotropic synchrony convention: a solution to the distant starlight problem. </a:t>
            </a:r>
            <a:r>
              <a:rPr lang="en-US" sz="1200" b="0" i="1" u="none" strike="noStrike" kern="1200" baseline="0" dirty="0">
                <a:solidFill>
                  <a:schemeClr val="tx1"/>
                </a:solidFill>
                <a:latin typeface="+mn-lt"/>
                <a:ea typeface="+mn-ea"/>
                <a:cs typeface="+mn-cs"/>
              </a:rPr>
              <a:t>Answers Research Journal</a:t>
            </a:r>
            <a:r>
              <a:rPr lang="en-US" sz="1200" b="0" i="0" u="none" strike="noStrike" kern="1200" baseline="0" dirty="0">
                <a:solidFill>
                  <a:schemeClr val="tx1"/>
                </a:solidFill>
                <a:latin typeface="+mn-lt"/>
                <a:ea typeface="+mn-ea"/>
                <a:cs typeface="+mn-cs"/>
              </a:rPr>
              <a:t>, 3, no. 1:191–207. </a:t>
            </a:r>
          </a:p>
          <a:p>
            <a:r>
              <a:rPr lang="en-US" sz="1200" b="0" i="0" u="none" strike="noStrike" kern="1200" baseline="0" dirty="0">
                <a:solidFill>
                  <a:schemeClr val="tx1"/>
                </a:solidFill>
                <a:latin typeface="+mn-lt"/>
                <a:ea typeface="+mn-ea"/>
                <a:cs typeface="+mn-cs"/>
              </a:rPr>
              <a:t>Long, K.S, W.P. Blair, P.F. Winkler, R.H. Becker, T.J. </a:t>
            </a:r>
            <a:r>
              <a:rPr lang="en-US" sz="1200" b="0" i="0" u="none" strike="noStrike" kern="1200" baseline="0" dirty="0" err="1">
                <a:solidFill>
                  <a:schemeClr val="tx1"/>
                </a:solidFill>
                <a:latin typeface="+mn-lt"/>
                <a:ea typeface="+mn-ea"/>
                <a:cs typeface="+mn-cs"/>
              </a:rPr>
              <a:t>Gaetz</a:t>
            </a:r>
            <a:r>
              <a:rPr lang="en-US" sz="1200" b="0" i="0" u="none" strike="noStrike" kern="1200" baseline="0" dirty="0">
                <a:solidFill>
                  <a:schemeClr val="tx1"/>
                </a:solidFill>
                <a:latin typeface="+mn-lt"/>
                <a:ea typeface="+mn-ea"/>
                <a:cs typeface="+mn-cs"/>
              </a:rPr>
              <a:t>, P. </a:t>
            </a:r>
            <a:r>
              <a:rPr lang="en-US" sz="1200" b="0" i="0" u="none" strike="noStrike" kern="1200" baseline="0" dirty="0" err="1">
                <a:solidFill>
                  <a:schemeClr val="tx1"/>
                </a:solidFill>
                <a:latin typeface="+mn-lt"/>
                <a:ea typeface="+mn-ea"/>
                <a:cs typeface="+mn-cs"/>
              </a:rPr>
              <a:t>Ghavamian</a:t>
            </a:r>
            <a:r>
              <a:rPr lang="en-US" sz="1200" b="0" i="0" u="none" strike="noStrike" kern="1200" baseline="0" dirty="0">
                <a:solidFill>
                  <a:schemeClr val="tx1"/>
                </a:solidFill>
                <a:latin typeface="+mn-lt"/>
                <a:ea typeface="+mn-ea"/>
                <a:cs typeface="+mn-cs"/>
              </a:rPr>
              <a:t>, D.J. Helfand, J.P. Hughes, R.P. Kirshner, K.D. Kuntz, E.K. McNeil, T. G. </a:t>
            </a:r>
            <a:r>
              <a:rPr lang="en-US" sz="1200" b="0" i="0" u="none" strike="noStrike" kern="1200" baseline="0" dirty="0" err="1">
                <a:solidFill>
                  <a:schemeClr val="tx1"/>
                </a:solidFill>
                <a:latin typeface="+mn-lt"/>
                <a:ea typeface="+mn-ea"/>
                <a:cs typeface="+mn-cs"/>
              </a:rPr>
              <a:t>Pannuti</a:t>
            </a:r>
            <a:r>
              <a:rPr lang="en-US" sz="1200" b="0" i="0" u="none" strike="noStrike" kern="1200" baseline="0" dirty="0">
                <a:solidFill>
                  <a:schemeClr val="tx1"/>
                </a:solidFill>
                <a:latin typeface="+mn-lt"/>
                <a:ea typeface="+mn-ea"/>
                <a:cs typeface="+mn-cs"/>
              </a:rPr>
              <a:t>, P.P. </a:t>
            </a:r>
            <a:r>
              <a:rPr lang="en-US" sz="1200" b="0" i="0" u="none" strike="noStrike" kern="1200" baseline="0" dirty="0" err="1">
                <a:solidFill>
                  <a:schemeClr val="tx1"/>
                </a:solidFill>
                <a:latin typeface="+mn-lt"/>
                <a:ea typeface="+mn-ea"/>
                <a:cs typeface="+mn-cs"/>
              </a:rPr>
              <a:t>Plucinsky</a:t>
            </a:r>
            <a:r>
              <a:rPr lang="en-US" sz="1200" b="0" i="0" u="none" strike="noStrike" kern="1200" baseline="0" dirty="0">
                <a:solidFill>
                  <a:schemeClr val="tx1"/>
                </a:solidFill>
                <a:latin typeface="+mn-lt"/>
                <a:ea typeface="+mn-ea"/>
                <a:cs typeface="+mn-cs"/>
              </a:rPr>
              <a:t>, D. Saul, R. </a:t>
            </a:r>
            <a:r>
              <a:rPr lang="en-US" sz="1200" b="0" i="0" u="none" strike="noStrike" kern="1200" baseline="0" dirty="0" err="1">
                <a:solidFill>
                  <a:schemeClr val="tx1"/>
                </a:solidFill>
                <a:latin typeface="+mn-lt"/>
                <a:ea typeface="+mn-ea"/>
                <a:cs typeface="+mn-cs"/>
              </a:rPr>
              <a:t>Tullmann</a:t>
            </a:r>
            <a:r>
              <a:rPr lang="en-US" sz="1200" b="0" i="0" u="none" strike="noStrike" kern="1200" baseline="0" dirty="0">
                <a:solidFill>
                  <a:schemeClr val="tx1"/>
                </a:solidFill>
                <a:latin typeface="+mn-lt"/>
                <a:ea typeface="+mn-ea"/>
                <a:cs typeface="+mn-cs"/>
              </a:rPr>
              <a:t>, and B. Williams. 2010. The Chandra ACIS survey of M33: X-ray, optical, and radio properties of the supernova remnants. </a:t>
            </a:r>
            <a:r>
              <a:rPr lang="en-US" sz="1200" b="0" i="1" u="none" strike="noStrike" kern="1200" baseline="0" dirty="0">
                <a:solidFill>
                  <a:schemeClr val="tx1"/>
                </a:solidFill>
                <a:latin typeface="+mn-lt"/>
                <a:ea typeface="+mn-ea"/>
                <a:cs typeface="+mn-cs"/>
              </a:rPr>
              <a:t>The Astrophysical Journal Supplement Series</a:t>
            </a:r>
            <a:r>
              <a:rPr lang="en-US" sz="1200" b="0" i="0" u="none" strike="noStrike" kern="1200" baseline="0" dirty="0">
                <a:solidFill>
                  <a:schemeClr val="tx1"/>
                </a:solidFill>
                <a:latin typeface="+mn-lt"/>
                <a:ea typeface="+mn-ea"/>
                <a:cs typeface="+mn-cs"/>
              </a:rPr>
              <a:t>, 187:495–559. </a:t>
            </a:r>
          </a:p>
          <a:p>
            <a:r>
              <a:rPr lang="en-US" sz="1200" b="0" i="0" u="none" strike="noStrike" kern="1200" baseline="0" dirty="0">
                <a:solidFill>
                  <a:schemeClr val="tx1"/>
                </a:solidFill>
                <a:latin typeface="+mn-lt"/>
                <a:ea typeface="+mn-ea"/>
                <a:cs typeface="+mn-cs"/>
              </a:rPr>
              <a:t>Maoz, D. and C. Badenes. 2010. The supernova rate and delay time distribution in the Magellanic Clouds. </a:t>
            </a:r>
            <a:r>
              <a:rPr lang="en-US" sz="1200" b="0" i="1" u="none" strike="noStrike" kern="1200" baseline="0" dirty="0">
                <a:solidFill>
                  <a:schemeClr val="tx1"/>
                </a:solidFill>
                <a:latin typeface="+mn-lt"/>
                <a:ea typeface="+mn-ea"/>
                <a:cs typeface="+mn-cs"/>
              </a:rPr>
              <a:t>Monthly Notices of the Royal Astronomical Society </a:t>
            </a:r>
            <a:r>
              <a:rPr lang="en-US" sz="1200" b="0" i="0" u="none" strike="noStrike" kern="1200" baseline="0" dirty="0">
                <a:solidFill>
                  <a:schemeClr val="tx1"/>
                </a:solidFill>
                <a:latin typeface="+mn-lt"/>
                <a:ea typeface="+mn-ea"/>
                <a:cs typeface="+mn-cs"/>
              </a:rPr>
              <a:t>407, Is. 2:1314-1327. </a:t>
            </a:r>
          </a:p>
          <a:p>
            <a:r>
              <a:rPr lang="en-US" sz="1200" b="0" i="0" u="none" strike="noStrike" kern="1200" baseline="0" dirty="0">
                <a:solidFill>
                  <a:schemeClr val="tx1"/>
                </a:solidFill>
                <a:latin typeface="+mn-lt"/>
                <a:ea typeface="+mn-ea"/>
                <a:cs typeface="+mn-cs"/>
              </a:rPr>
              <a:t>Morris, H. . 1976. </a:t>
            </a:r>
            <a:r>
              <a:rPr lang="en-US" sz="1200" b="0" i="1" u="none" strike="noStrike" kern="1200" baseline="0" dirty="0">
                <a:solidFill>
                  <a:schemeClr val="tx1"/>
                </a:solidFill>
                <a:latin typeface="+mn-lt"/>
                <a:ea typeface="+mn-ea"/>
                <a:cs typeface="+mn-cs"/>
              </a:rPr>
              <a:t>The Genesis Record</a:t>
            </a:r>
            <a:r>
              <a:rPr lang="en-US" sz="1200" b="0" i="0" u="none" strike="noStrike" kern="1200" baseline="0" dirty="0">
                <a:solidFill>
                  <a:schemeClr val="tx1"/>
                </a:solidFill>
                <a:latin typeface="+mn-lt"/>
                <a:ea typeface="+mn-ea"/>
                <a:cs typeface="+mn-cs"/>
              </a:rPr>
              <a:t>. Grand Rapids, Michigan: Baker Book House, pp. 65-66. </a:t>
            </a:r>
          </a:p>
          <a:p>
            <a:r>
              <a:rPr lang="en-US" sz="1200" b="0" i="0" u="none" strike="noStrike" kern="1200" baseline="0" dirty="0">
                <a:solidFill>
                  <a:schemeClr val="tx1"/>
                </a:solidFill>
                <a:latin typeface="+mn-lt"/>
                <a:ea typeface="+mn-ea"/>
                <a:cs typeface="+mn-cs"/>
              </a:rPr>
              <a:t>Newton, R. 2001. Distant starlight and Genesis: conventions of time measurement. </a:t>
            </a:r>
            <a:r>
              <a:rPr lang="en-US" sz="1200" b="0" i="1" u="none" strike="noStrike" kern="1200" baseline="0" dirty="0">
                <a:solidFill>
                  <a:schemeClr val="tx1"/>
                </a:solidFill>
                <a:latin typeface="+mn-lt"/>
                <a:ea typeface="+mn-ea"/>
                <a:cs typeface="+mn-cs"/>
              </a:rPr>
              <a:t>Journal of Creation, </a:t>
            </a:r>
            <a:r>
              <a:rPr lang="en-US" sz="1200" b="0" i="0" u="none" strike="noStrike" kern="1200" baseline="0" dirty="0">
                <a:solidFill>
                  <a:schemeClr val="tx1"/>
                </a:solidFill>
                <a:latin typeface="+mn-lt"/>
                <a:ea typeface="+mn-ea"/>
                <a:cs typeface="+mn-cs"/>
              </a:rPr>
              <a:t>15, no. 1: 80–85, 2001. </a:t>
            </a:r>
          </a:p>
          <a:p>
            <a:r>
              <a:rPr lang="en-US" sz="1200" b="0" i="0" u="none" strike="noStrike" kern="1200" baseline="0" dirty="0">
                <a:solidFill>
                  <a:schemeClr val="tx1"/>
                </a:solidFill>
                <a:latin typeface="+mn-lt"/>
                <a:ea typeface="+mn-ea"/>
                <a:cs typeface="+mn-cs"/>
              </a:rPr>
              <a:t>Seok, J.Y., B.-C. Koo, and T. </a:t>
            </a:r>
            <a:r>
              <a:rPr lang="en-US" sz="1200" b="0" i="0" u="none" strike="noStrike" kern="1200" baseline="0" dirty="0" err="1">
                <a:solidFill>
                  <a:schemeClr val="tx1"/>
                </a:solidFill>
                <a:latin typeface="+mn-lt"/>
                <a:ea typeface="+mn-ea"/>
                <a:cs typeface="+mn-cs"/>
              </a:rPr>
              <a:t>Onaka</a:t>
            </a:r>
            <a:r>
              <a:rPr lang="en-US" sz="1200" b="0" i="0" u="none" strike="noStrike" kern="1200" baseline="0" dirty="0">
                <a:solidFill>
                  <a:schemeClr val="tx1"/>
                </a:solidFill>
                <a:latin typeface="+mn-lt"/>
                <a:ea typeface="+mn-ea"/>
                <a:cs typeface="+mn-cs"/>
              </a:rPr>
              <a:t>. 2013. A survey of infrared supernova remnants in the Large Magellanic Cloud. </a:t>
            </a:r>
            <a:r>
              <a:rPr lang="en-US" sz="1200" b="0" i="1" u="none" strike="noStrike" kern="1200" baseline="0" dirty="0">
                <a:solidFill>
                  <a:schemeClr val="tx1"/>
                </a:solidFill>
                <a:latin typeface="+mn-lt"/>
                <a:ea typeface="+mn-ea"/>
                <a:cs typeface="+mn-cs"/>
              </a:rPr>
              <a:t>The Astrophysics Journal </a:t>
            </a:r>
            <a:r>
              <a:rPr lang="en-US" sz="1200" b="0" i="0" u="none" strike="noStrike" kern="1200" baseline="0" dirty="0">
                <a:solidFill>
                  <a:schemeClr val="tx1"/>
                </a:solidFill>
                <a:latin typeface="+mn-lt"/>
                <a:ea typeface="+mn-ea"/>
                <a:cs typeface="+mn-cs"/>
              </a:rPr>
              <a:t>770:134-161. </a:t>
            </a:r>
          </a:p>
          <a:p>
            <a:r>
              <a:rPr lang="en-US" sz="1200" b="0" i="0" u="none" strike="noStrike" kern="1200" baseline="0" dirty="0">
                <a:solidFill>
                  <a:schemeClr val="tx1"/>
                </a:solidFill>
                <a:latin typeface="+mn-lt"/>
                <a:ea typeface="+mn-ea"/>
                <a:cs typeface="+mn-cs"/>
              </a:rPr>
              <a:t>Setterfield, B. 1989. The atomic constants in light of criticism. </a:t>
            </a:r>
            <a:r>
              <a:rPr lang="en-US" sz="1200" b="0" i="1" u="none" strike="noStrike" kern="1200" baseline="0" dirty="0">
                <a:solidFill>
                  <a:schemeClr val="tx1"/>
                </a:solidFill>
                <a:latin typeface="+mn-lt"/>
                <a:ea typeface="+mn-ea"/>
                <a:cs typeface="+mn-cs"/>
              </a:rPr>
              <a:t>Creation Research Society Quarterly</a:t>
            </a:r>
            <a:r>
              <a:rPr lang="en-US" sz="1200" b="0" i="0" u="none" strike="noStrike" kern="1200" baseline="0" dirty="0">
                <a:solidFill>
                  <a:schemeClr val="tx1"/>
                </a:solidFill>
                <a:latin typeface="+mn-lt"/>
                <a:ea typeface="+mn-ea"/>
                <a:cs typeface="+mn-cs"/>
              </a:rPr>
              <a:t>, 25:190–197. </a:t>
            </a:r>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34</a:t>
            </a:fld>
            <a:endParaRPr lang="en-US"/>
          </a:p>
        </p:txBody>
      </p:sp>
    </p:spTree>
    <p:extLst>
      <p:ext uri="{BB962C8B-B14F-4D97-AF65-F5344CB8AC3E}">
        <p14:creationId xmlns:p14="http://schemas.microsoft.com/office/powerpoint/2010/main" val="1398201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Hartnett, J. 2011. The anisotropic synchrony convention model as a solution to the creationist starlight-travel-time problem. </a:t>
            </a:r>
            <a:r>
              <a:rPr lang="en-US" sz="1200" b="0" i="1" u="none" strike="noStrike" kern="1200" baseline="0" dirty="0">
                <a:solidFill>
                  <a:schemeClr val="tx1"/>
                </a:solidFill>
                <a:latin typeface="+mn-lt"/>
                <a:ea typeface="+mn-ea"/>
                <a:cs typeface="+mn-cs"/>
              </a:rPr>
              <a:t>Journal of Creation </a:t>
            </a:r>
            <a:r>
              <a:rPr lang="en-US" sz="1200" b="0" i="0" u="none" strike="noStrike" kern="1200" baseline="0" dirty="0">
                <a:solidFill>
                  <a:schemeClr val="tx1"/>
                </a:solidFill>
                <a:latin typeface="+mn-lt"/>
                <a:ea typeface="+mn-ea"/>
                <a:cs typeface="+mn-cs"/>
              </a:rPr>
              <a:t>25, no. 3:56-62. </a:t>
            </a:r>
          </a:p>
          <a:p>
            <a:r>
              <a:rPr lang="en-US" sz="1200" b="0" i="0" u="none" strike="noStrike" kern="1200" baseline="0" dirty="0">
                <a:solidFill>
                  <a:schemeClr val="tx1"/>
                </a:solidFill>
                <a:latin typeface="+mn-lt"/>
                <a:ea typeface="+mn-ea"/>
                <a:cs typeface="+mn-cs"/>
              </a:rPr>
              <a:t>Hartnett, J.G. 2014. Critique: Faulkner’s miraculous translation of light model would leave evidence. </a:t>
            </a:r>
            <a:r>
              <a:rPr lang="en-US" sz="1200" b="0" i="1" u="none" strike="noStrike" kern="1200" baseline="0" dirty="0">
                <a:solidFill>
                  <a:schemeClr val="tx1"/>
                </a:solidFill>
                <a:latin typeface="+mn-lt"/>
                <a:ea typeface="+mn-ea"/>
                <a:cs typeface="+mn-cs"/>
              </a:rPr>
              <a:t>Answers Research Journal </a:t>
            </a:r>
            <a:r>
              <a:rPr lang="en-US" sz="1200" b="0" i="0" u="none" strike="noStrike" kern="1200" baseline="0" dirty="0">
                <a:solidFill>
                  <a:schemeClr val="tx1"/>
                </a:solidFill>
                <a:latin typeface="+mn-lt"/>
                <a:ea typeface="+mn-ea"/>
                <a:cs typeface="+mn-cs"/>
              </a:rPr>
              <a:t>9:459-460. </a:t>
            </a:r>
          </a:p>
          <a:p>
            <a:r>
              <a:rPr lang="en-US" sz="1200" b="0" i="0" u="none" strike="noStrike" kern="1200" baseline="0" dirty="0">
                <a:solidFill>
                  <a:schemeClr val="tx1"/>
                </a:solidFill>
                <a:latin typeface="+mn-lt"/>
                <a:ea typeface="+mn-ea"/>
                <a:cs typeface="+mn-cs"/>
              </a:rPr>
              <a:t>Hartnett, J.G. 2015a. A Biblical Creationist Cosmogony. </a:t>
            </a:r>
            <a:r>
              <a:rPr lang="en-US" sz="1200" b="0" i="1" u="none" strike="noStrike" kern="1200" baseline="0" dirty="0">
                <a:solidFill>
                  <a:schemeClr val="tx1"/>
                </a:solidFill>
                <a:latin typeface="+mn-lt"/>
                <a:ea typeface="+mn-ea"/>
                <a:cs typeface="+mn-cs"/>
              </a:rPr>
              <a:t>Answers Research Journal</a:t>
            </a:r>
            <a:r>
              <a:rPr lang="en-US" sz="1200" b="0" i="0" u="none" strike="noStrike" kern="1200" baseline="0" dirty="0">
                <a:solidFill>
                  <a:schemeClr val="tx1"/>
                </a:solidFill>
                <a:latin typeface="+mn-lt"/>
                <a:ea typeface="+mn-ea"/>
                <a:cs typeface="+mn-cs"/>
              </a:rPr>
              <a:t>, 8, no. 1:13-20. </a:t>
            </a:r>
          </a:p>
          <a:p>
            <a:r>
              <a:rPr lang="en-US" sz="1200" b="0" i="0" u="none" strike="noStrike" kern="1200" baseline="0" dirty="0">
                <a:solidFill>
                  <a:schemeClr val="tx1"/>
                </a:solidFill>
                <a:latin typeface="+mn-lt"/>
                <a:ea typeface="+mn-ea"/>
                <a:cs typeface="+mn-cs"/>
              </a:rPr>
              <a:t>Hartnett, J.G. 2015b. Supernova remnants and the age of the universe. Bible Science Forum, on-line article dated 01/26/2015. https:// biblescienceforum.com/2015/01/26/supernova-remnants-and-the-age-of-the-universe/ </a:t>
            </a:r>
          </a:p>
          <a:p>
            <a:r>
              <a:rPr lang="en-US" sz="1200" b="0" i="0" u="none" strike="noStrike" kern="1200" baseline="0" dirty="0">
                <a:solidFill>
                  <a:schemeClr val="tx1"/>
                </a:solidFill>
                <a:latin typeface="+mn-lt"/>
                <a:ea typeface="+mn-ea"/>
                <a:cs typeface="+mn-cs"/>
              </a:rPr>
              <a:t>Hartnett, J.G. 2015c. An update: correspondence on cosmology. Bible Science Forum, on-line article dated 02/07/2015. https:// biblescienceforum.com/2015/02/07/an-update-correspondence-on-cosmology/ </a:t>
            </a:r>
          </a:p>
          <a:p>
            <a:r>
              <a:rPr lang="en-US" sz="1200" b="0" i="0" u="none" strike="noStrike" kern="1200" baseline="0" dirty="0">
                <a:solidFill>
                  <a:schemeClr val="tx1"/>
                </a:solidFill>
                <a:latin typeface="+mn-lt"/>
                <a:ea typeface="+mn-ea"/>
                <a:cs typeface="+mn-cs"/>
              </a:rPr>
              <a:t>Hartnett, J.G. 2015d. Synopsis: A biblical creationist cosmogony. Bible Science Forum, on-line article dated 03/09/2015. https:// biblescienceforum.com/2015/03/09/synopsis-a-biblical-creationist-cosmogony/ </a:t>
            </a:r>
          </a:p>
          <a:p>
            <a:r>
              <a:rPr lang="en-US" sz="1200" b="0" i="0" u="none" strike="noStrike" kern="1200" baseline="0" dirty="0">
                <a:solidFill>
                  <a:schemeClr val="tx1"/>
                </a:solidFill>
                <a:latin typeface="+mn-lt"/>
                <a:ea typeface="+mn-ea"/>
                <a:cs typeface="+mn-cs"/>
              </a:rPr>
              <a:t>Höfner, S. 2010. Dynamical evolution of supernova remnants. Lecture Notes, Department of Physics and Astronomy Uppsala University, posted online at http://www.astro.uu.se/~hoefner/astro/teach/apd_files/ apd_SNR_dyn.pdf </a:t>
            </a:r>
          </a:p>
          <a:p>
            <a:r>
              <a:rPr lang="en-US" sz="1200" b="0" i="0" u="none" strike="noStrike" kern="1200" baseline="0" dirty="0">
                <a:solidFill>
                  <a:schemeClr val="tx1"/>
                </a:solidFill>
                <a:latin typeface="+mn-lt"/>
                <a:ea typeface="+mn-ea"/>
                <a:cs typeface="+mn-cs"/>
              </a:rPr>
              <a:t>Humphreys, D.R. 1994, </a:t>
            </a:r>
            <a:r>
              <a:rPr lang="en-US" sz="1200" b="0" i="1" u="none" strike="noStrike" kern="1200" baseline="0" dirty="0">
                <a:solidFill>
                  <a:schemeClr val="tx1"/>
                </a:solidFill>
                <a:latin typeface="+mn-lt"/>
                <a:ea typeface="+mn-ea"/>
                <a:cs typeface="+mn-cs"/>
              </a:rPr>
              <a:t>Starlight and Time: Solving the Puzzle of Distant Starlight in a Young Universe</a:t>
            </a:r>
            <a:r>
              <a:rPr lang="en-US" sz="1200" b="0" i="0" u="none" strike="noStrike" kern="1200" baseline="0" dirty="0">
                <a:solidFill>
                  <a:schemeClr val="tx1"/>
                </a:solidFill>
                <a:latin typeface="+mn-lt"/>
                <a:ea typeface="+mn-ea"/>
                <a:cs typeface="+mn-cs"/>
              </a:rPr>
              <a:t>. Green Forest, Arkansas: Master Books. </a:t>
            </a:r>
          </a:p>
          <a:p>
            <a:r>
              <a:rPr lang="en-US" sz="1200" b="0" i="0" u="none" strike="noStrike" kern="1200" baseline="0" dirty="0">
                <a:solidFill>
                  <a:schemeClr val="tx1"/>
                </a:solidFill>
                <a:latin typeface="+mn-lt"/>
                <a:ea typeface="+mn-ea"/>
                <a:cs typeface="+mn-cs"/>
              </a:rPr>
              <a:t>Humphreys, R. 2008. New time dilation helps creation cosmology. </a:t>
            </a:r>
            <a:r>
              <a:rPr lang="en-US" sz="1200" b="0" i="1" u="none" strike="noStrike" kern="1200" baseline="0" dirty="0">
                <a:solidFill>
                  <a:schemeClr val="tx1"/>
                </a:solidFill>
                <a:latin typeface="+mn-lt"/>
                <a:ea typeface="+mn-ea"/>
                <a:cs typeface="+mn-cs"/>
              </a:rPr>
              <a:t>Journal of Creation </a:t>
            </a:r>
            <a:r>
              <a:rPr lang="en-US" sz="1200" b="1" i="0" u="none" strike="noStrike" kern="1200" baseline="0" dirty="0">
                <a:solidFill>
                  <a:schemeClr val="tx1"/>
                </a:solidFill>
                <a:latin typeface="+mn-lt"/>
                <a:ea typeface="+mn-ea"/>
                <a:cs typeface="+mn-cs"/>
              </a:rPr>
              <a:t>22</a:t>
            </a:r>
            <a:r>
              <a:rPr lang="en-US" sz="1200" b="0" i="0" u="none" strike="noStrike" kern="1200" baseline="0" dirty="0">
                <a:solidFill>
                  <a:schemeClr val="tx1"/>
                </a:solidFill>
                <a:latin typeface="+mn-lt"/>
                <a:ea typeface="+mn-ea"/>
                <a:cs typeface="+mn-cs"/>
              </a:rPr>
              <a:t>, no. 3:84–92. </a:t>
            </a:r>
          </a:p>
          <a:p>
            <a:r>
              <a:rPr lang="en-US" sz="1200" b="0" i="0" u="none" strike="noStrike" kern="1200" baseline="0" dirty="0">
                <a:solidFill>
                  <a:schemeClr val="tx1"/>
                </a:solidFill>
                <a:latin typeface="+mn-lt"/>
                <a:ea typeface="+mn-ea"/>
                <a:cs typeface="+mn-cs"/>
              </a:rPr>
              <a:t>Humphreys, R. 2017. Biblical Evidence for Time Dilation in the Cosmos. </a:t>
            </a:r>
            <a:r>
              <a:rPr lang="en-US" sz="1200" b="0" i="1" u="none" strike="noStrike" kern="1200" baseline="0" dirty="0">
                <a:solidFill>
                  <a:schemeClr val="tx1"/>
                </a:solidFill>
                <a:latin typeface="+mn-lt"/>
                <a:ea typeface="+mn-ea"/>
                <a:cs typeface="+mn-cs"/>
              </a:rPr>
              <a:t>Creation Research Society Quarterly</a:t>
            </a:r>
            <a:r>
              <a:rPr lang="en-US" sz="1200" b="0" i="0" u="none" strike="noStrike" kern="1200" baseline="0" dirty="0">
                <a:solidFill>
                  <a:schemeClr val="tx1"/>
                </a:solidFill>
                <a:latin typeface="+mn-lt"/>
                <a:ea typeface="+mn-ea"/>
                <a:cs typeface="+mn-cs"/>
              </a:rPr>
              <a:t>, no. 53:297-305 </a:t>
            </a:r>
          </a:p>
          <a:p>
            <a:r>
              <a:rPr lang="en-US" sz="1200" b="0" i="0" u="none" strike="noStrike" kern="1200" baseline="0" dirty="0">
                <a:solidFill>
                  <a:schemeClr val="tx1"/>
                </a:solidFill>
                <a:latin typeface="+mn-lt"/>
                <a:ea typeface="+mn-ea"/>
                <a:cs typeface="+mn-cs"/>
              </a:rPr>
              <a:t>Liddle, A. 2015. </a:t>
            </a:r>
            <a:r>
              <a:rPr lang="en-US" sz="1200" b="0" i="1" u="none" strike="noStrike" kern="1200" baseline="0" dirty="0">
                <a:solidFill>
                  <a:schemeClr val="tx1"/>
                </a:solidFill>
                <a:latin typeface="+mn-lt"/>
                <a:ea typeface="+mn-ea"/>
                <a:cs typeface="+mn-cs"/>
              </a:rPr>
              <a:t>An Introduction to Modern Cosmology</a:t>
            </a:r>
            <a:r>
              <a:rPr lang="en-US" sz="1200" b="0" i="0" u="none" strike="noStrike" kern="1200" baseline="0" dirty="0">
                <a:solidFill>
                  <a:schemeClr val="tx1"/>
                </a:solidFill>
                <a:latin typeface="+mn-lt"/>
                <a:ea typeface="+mn-ea"/>
                <a:cs typeface="+mn-cs"/>
              </a:rPr>
              <a:t>. West Sussex, PO19 8SQ, United Kingdom: John Wiley &amp; Sons, Ltd. </a:t>
            </a:r>
          </a:p>
          <a:p>
            <a:r>
              <a:rPr lang="en-US" sz="1200" b="0" i="0" u="none" strike="noStrike" kern="1200" baseline="0" dirty="0">
                <a:solidFill>
                  <a:schemeClr val="tx1"/>
                </a:solidFill>
                <a:latin typeface="+mn-lt"/>
                <a:ea typeface="+mn-ea"/>
                <a:cs typeface="+mn-cs"/>
              </a:rPr>
              <a:t>Lisle, J.P. 2010. Anisotropic synchrony convention: a solution to the distant starlight problem. </a:t>
            </a:r>
            <a:r>
              <a:rPr lang="en-US" sz="1200" b="0" i="1" u="none" strike="noStrike" kern="1200" baseline="0" dirty="0">
                <a:solidFill>
                  <a:schemeClr val="tx1"/>
                </a:solidFill>
                <a:latin typeface="+mn-lt"/>
                <a:ea typeface="+mn-ea"/>
                <a:cs typeface="+mn-cs"/>
              </a:rPr>
              <a:t>Answers Research Journal</a:t>
            </a:r>
            <a:r>
              <a:rPr lang="en-US" sz="1200" b="0" i="0" u="none" strike="noStrike" kern="1200" baseline="0" dirty="0">
                <a:solidFill>
                  <a:schemeClr val="tx1"/>
                </a:solidFill>
                <a:latin typeface="+mn-lt"/>
                <a:ea typeface="+mn-ea"/>
                <a:cs typeface="+mn-cs"/>
              </a:rPr>
              <a:t>, 3, no. 1:191–207. </a:t>
            </a:r>
          </a:p>
          <a:p>
            <a:r>
              <a:rPr lang="en-US" sz="1200" b="0" i="0" u="none" strike="noStrike" kern="1200" baseline="0" dirty="0">
                <a:solidFill>
                  <a:schemeClr val="tx1"/>
                </a:solidFill>
                <a:latin typeface="+mn-lt"/>
                <a:ea typeface="+mn-ea"/>
                <a:cs typeface="+mn-cs"/>
              </a:rPr>
              <a:t>Long, K.S, W.P. Blair, P.F. Winkler, R.H. Becker, T.J. </a:t>
            </a:r>
            <a:r>
              <a:rPr lang="en-US" sz="1200" b="0" i="0" u="none" strike="noStrike" kern="1200" baseline="0" dirty="0" err="1">
                <a:solidFill>
                  <a:schemeClr val="tx1"/>
                </a:solidFill>
                <a:latin typeface="+mn-lt"/>
                <a:ea typeface="+mn-ea"/>
                <a:cs typeface="+mn-cs"/>
              </a:rPr>
              <a:t>Gaetz</a:t>
            </a:r>
            <a:r>
              <a:rPr lang="en-US" sz="1200" b="0" i="0" u="none" strike="noStrike" kern="1200" baseline="0" dirty="0">
                <a:solidFill>
                  <a:schemeClr val="tx1"/>
                </a:solidFill>
                <a:latin typeface="+mn-lt"/>
                <a:ea typeface="+mn-ea"/>
                <a:cs typeface="+mn-cs"/>
              </a:rPr>
              <a:t>, P. </a:t>
            </a:r>
            <a:r>
              <a:rPr lang="en-US" sz="1200" b="0" i="0" u="none" strike="noStrike" kern="1200" baseline="0" dirty="0" err="1">
                <a:solidFill>
                  <a:schemeClr val="tx1"/>
                </a:solidFill>
                <a:latin typeface="+mn-lt"/>
                <a:ea typeface="+mn-ea"/>
                <a:cs typeface="+mn-cs"/>
              </a:rPr>
              <a:t>Ghavamian</a:t>
            </a:r>
            <a:r>
              <a:rPr lang="en-US" sz="1200" b="0" i="0" u="none" strike="noStrike" kern="1200" baseline="0" dirty="0">
                <a:solidFill>
                  <a:schemeClr val="tx1"/>
                </a:solidFill>
                <a:latin typeface="+mn-lt"/>
                <a:ea typeface="+mn-ea"/>
                <a:cs typeface="+mn-cs"/>
              </a:rPr>
              <a:t>, D.J. Helfand, J.P. Hughes, R.P. Kirshner, K.D. Kuntz, E.K. McNeil, T. G. </a:t>
            </a:r>
            <a:r>
              <a:rPr lang="en-US" sz="1200" b="0" i="0" u="none" strike="noStrike" kern="1200" baseline="0" dirty="0" err="1">
                <a:solidFill>
                  <a:schemeClr val="tx1"/>
                </a:solidFill>
                <a:latin typeface="+mn-lt"/>
                <a:ea typeface="+mn-ea"/>
                <a:cs typeface="+mn-cs"/>
              </a:rPr>
              <a:t>Pannuti</a:t>
            </a:r>
            <a:r>
              <a:rPr lang="en-US" sz="1200" b="0" i="0" u="none" strike="noStrike" kern="1200" baseline="0" dirty="0">
                <a:solidFill>
                  <a:schemeClr val="tx1"/>
                </a:solidFill>
                <a:latin typeface="+mn-lt"/>
                <a:ea typeface="+mn-ea"/>
                <a:cs typeface="+mn-cs"/>
              </a:rPr>
              <a:t>, P.P. </a:t>
            </a:r>
            <a:r>
              <a:rPr lang="en-US" sz="1200" b="0" i="0" u="none" strike="noStrike" kern="1200" baseline="0" dirty="0" err="1">
                <a:solidFill>
                  <a:schemeClr val="tx1"/>
                </a:solidFill>
                <a:latin typeface="+mn-lt"/>
                <a:ea typeface="+mn-ea"/>
                <a:cs typeface="+mn-cs"/>
              </a:rPr>
              <a:t>Plucinsky</a:t>
            </a:r>
            <a:r>
              <a:rPr lang="en-US" sz="1200" b="0" i="0" u="none" strike="noStrike" kern="1200" baseline="0" dirty="0">
                <a:solidFill>
                  <a:schemeClr val="tx1"/>
                </a:solidFill>
                <a:latin typeface="+mn-lt"/>
                <a:ea typeface="+mn-ea"/>
                <a:cs typeface="+mn-cs"/>
              </a:rPr>
              <a:t>, D. Saul, R. </a:t>
            </a:r>
            <a:r>
              <a:rPr lang="en-US" sz="1200" b="0" i="0" u="none" strike="noStrike" kern="1200" baseline="0" dirty="0" err="1">
                <a:solidFill>
                  <a:schemeClr val="tx1"/>
                </a:solidFill>
                <a:latin typeface="+mn-lt"/>
                <a:ea typeface="+mn-ea"/>
                <a:cs typeface="+mn-cs"/>
              </a:rPr>
              <a:t>Tullmann</a:t>
            </a:r>
            <a:r>
              <a:rPr lang="en-US" sz="1200" b="0" i="0" u="none" strike="noStrike" kern="1200" baseline="0" dirty="0">
                <a:solidFill>
                  <a:schemeClr val="tx1"/>
                </a:solidFill>
                <a:latin typeface="+mn-lt"/>
                <a:ea typeface="+mn-ea"/>
                <a:cs typeface="+mn-cs"/>
              </a:rPr>
              <a:t>, and B. Williams. 2010. The Chandra ACIS survey of M33: X-ray, optical, and radio properties of the supernova remnants. </a:t>
            </a:r>
            <a:r>
              <a:rPr lang="en-US" sz="1200" b="0" i="1" u="none" strike="noStrike" kern="1200" baseline="0" dirty="0">
                <a:solidFill>
                  <a:schemeClr val="tx1"/>
                </a:solidFill>
                <a:latin typeface="+mn-lt"/>
                <a:ea typeface="+mn-ea"/>
                <a:cs typeface="+mn-cs"/>
              </a:rPr>
              <a:t>The Astrophysical Journal Supplement Series</a:t>
            </a:r>
            <a:r>
              <a:rPr lang="en-US" sz="1200" b="0" i="0" u="none" strike="noStrike" kern="1200" baseline="0" dirty="0">
                <a:solidFill>
                  <a:schemeClr val="tx1"/>
                </a:solidFill>
                <a:latin typeface="+mn-lt"/>
                <a:ea typeface="+mn-ea"/>
                <a:cs typeface="+mn-cs"/>
              </a:rPr>
              <a:t>, 187:495–559. </a:t>
            </a:r>
          </a:p>
          <a:p>
            <a:r>
              <a:rPr lang="en-US" sz="1200" b="0" i="0" u="none" strike="noStrike" kern="1200" baseline="0" dirty="0">
                <a:solidFill>
                  <a:schemeClr val="tx1"/>
                </a:solidFill>
                <a:latin typeface="+mn-lt"/>
                <a:ea typeface="+mn-ea"/>
                <a:cs typeface="+mn-cs"/>
              </a:rPr>
              <a:t>Maoz, D. and C. Badenes. 2010. The supernova rate and delay time distribution in the Magellanic Clouds. </a:t>
            </a:r>
            <a:r>
              <a:rPr lang="en-US" sz="1200" b="0" i="1" u="none" strike="noStrike" kern="1200" baseline="0" dirty="0">
                <a:solidFill>
                  <a:schemeClr val="tx1"/>
                </a:solidFill>
                <a:latin typeface="+mn-lt"/>
                <a:ea typeface="+mn-ea"/>
                <a:cs typeface="+mn-cs"/>
              </a:rPr>
              <a:t>Monthly Notices of the Royal Astronomical Society </a:t>
            </a:r>
            <a:r>
              <a:rPr lang="en-US" sz="1200" b="0" i="0" u="none" strike="noStrike" kern="1200" baseline="0" dirty="0">
                <a:solidFill>
                  <a:schemeClr val="tx1"/>
                </a:solidFill>
                <a:latin typeface="+mn-lt"/>
                <a:ea typeface="+mn-ea"/>
                <a:cs typeface="+mn-cs"/>
              </a:rPr>
              <a:t>407, Is. 2:1314-1327. </a:t>
            </a:r>
          </a:p>
          <a:p>
            <a:r>
              <a:rPr lang="en-US" sz="1200" b="0" i="0" u="none" strike="noStrike" kern="1200" baseline="0" dirty="0">
                <a:solidFill>
                  <a:schemeClr val="tx1"/>
                </a:solidFill>
                <a:latin typeface="+mn-lt"/>
                <a:ea typeface="+mn-ea"/>
                <a:cs typeface="+mn-cs"/>
              </a:rPr>
              <a:t>Morris, H. . 1976. </a:t>
            </a:r>
            <a:r>
              <a:rPr lang="en-US" sz="1200" b="0" i="1" u="none" strike="noStrike" kern="1200" baseline="0" dirty="0">
                <a:solidFill>
                  <a:schemeClr val="tx1"/>
                </a:solidFill>
                <a:latin typeface="+mn-lt"/>
                <a:ea typeface="+mn-ea"/>
                <a:cs typeface="+mn-cs"/>
              </a:rPr>
              <a:t>The Genesis Record</a:t>
            </a:r>
            <a:r>
              <a:rPr lang="en-US" sz="1200" b="0" i="0" u="none" strike="noStrike" kern="1200" baseline="0" dirty="0">
                <a:solidFill>
                  <a:schemeClr val="tx1"/>
                </a:solidFill>
                <a:latin typeface="+mn-lt"/>
                <a:ea typeface="+mn-ea"/>
                <a:cs typeface="+mn-cs"/>
              </a:rPr>
              <a:t>. Grand Rapids, Michigan: Baker Book House, pp. 65-66. </a:t>
            </a:r>
          </a:p>
          <a:p>
            <a:r>
              <a:rPr lang="en-US" sz="1200" b="0" i="0" u="none" strike="noStrike" kern="1200" baseline="0" dirty="0">
                <a:solidFill>
                  <a:schemeClr val="tx1"/>
                </a:solidFill>
                <a:latin typeface="+mn-lt"/>
                <a:ea typeface="+mn-ea"/>
                <a:cs typeface="+mn-cs"/>
              </a:rPr>
              <a:t>Newton, R. 2001. Distant starlight and Genesis: conventions of time measurement. </a:t>
            </a:r>
            <a:r>
              <a:rPr lang="en-US" sz="1200" b="0" i="1" u="none" strike="noStrike" kern="1200" baseline="0" dirty="0">
                <a:solidFill>
                  <a:schemeClr val="tx1"/>
                </a:solidFill>
                <a:latin typeface="+mn-lt"/>
                <a:ea typeface="+mn-ea"/>
                <a:cs typeface="+mn-cs"/>
              </a:rPr>
              <a:t>Journal of Creation, </a:t>
            </a:r>
            <a:r>
              <a:rPr lang="en-US" sz="1200" b="0" i="0" u="none" strike="noStrike" kern="1200" baseline="0" dirty="0">
                <a:solidFill>
                  <a:schemeClr val="tx1"/>
                </a:solidFill>
                <a:latin typeface="+mn-lt"/>
                <a:ea typeface="+mn-ea"/>
                <a:cs typeface="+mn-cs"/>
              </a:rPr>
              <a:t>15, no. 1: 80–85, 2001. </a:t>
            </a:r>
          </a:p>
          <a:p>
            <a:r>
              <a:rPr lang="en-US" sz="1200" b="0" i="0" u="none" strike="noStrike" kern="1200" baseline="0" dirty="0">
                <a:solidFill>
                  <a:schemeClr val="tx1"/>
                </a:solidFill>
                <a:latin typeface="+mn-lt"/>
                <a:ea typeface="+mn-ea"/>
                <a:cs typeface="+mn-cs"/>
              </a:rPr>
              <a:t>Seok, J.Y., B.-C. Koo, and T. </a:t>
            </a:r>
            <a:r>
              <a:rPr lang="en-US" sz="1200" b="0" i="0" u="none" strike="noStrike" kern="1200" baseline="0" dirty="0" err="1">
                <a:solidFill>
                  <a:schemeClr val="tx1"/>
                </a:solidFill>
                <a:latin typeface="+mn-lt"/>
                <a:ea typeface="+mn-ea"/>
                <a:cs typeface="+mn-cs"/>
              </a:rPr>
              <a:t>Onaka</a:t>
            </a:r>
            <a:r>
              <a:rPr lang="en-US" sz="1200" b="0" i="0" u="none" strike="noStrike" kern="1200" baseline="0" dirty="0">
                <a:solidFill>
                  <a:schemeClr val="tx1"/>
                </a:solidFill>
                <a:latin typeface="+mn-lt"/>
                <a:ea typeface="+mn-ea"/>
                <a:cs typeface="+mn-cs"/>
              </a:rPr>
              <a:t>. 2013. A survey of infrared supernova remnants in the Large Magellanic Cloud. </a:t>
            </a:r>
            <a:r>
              <a:rPr lang="en-US" sz="1200" b="0" i="1" u="none" strike="noStrike" kern="1200" baseline="0" dirty="0">
                <a:solidFill>
                  <a:schemeClr val="tx1"/>
                </a:solidFill>
                <a:latin typeface="+mn-lt"/>
                <a:ea typeface="+mn-ea"/>
                <a:cs typeface="+mn-cs"/>
              </a:rPr>
              <a:t>The Astrophysics Journal </a:t>
            </a:r>
            <a:r>
              <a:rPr lang="en-US" sz="1200" b="0" i="0" u="none" strike="noStrike" kern="1200" baseline="0" dirty="0">
                <a:solidFill>
                  <a:schemeClr val="tx1"/>
                </a:solidFill>
                <a:latin typeface="+mn-lt"/>
                <a:ea typeface="+mn-ea"/>
                <a:cs typeface="+mn-cs"/>
              </a:rPr>
              <a:t>770:134-161. </a:t>
            </a:r>
          </a:p>
          <a:p>
            <a:r>
              <a:rPr lang="en-US" sz="1200" b="0" i="0" u="none" strike="noStrike" kern="1200" baseline="0" dirty="0">
                <a:solidFill>
                  <a:schemeClr val="tx1"/>
                </a:solidFill>
                <a:latin typeface="+mn-lt"/>
                <a:ea typeface="+mn-ea"/>
                <a:cs typeface="+mn-cs"/>
              </a:rPr>
              <a:t>Setterfield, B. 1989. The atomic constants in light of criticism. </a:t>
            </a:r>
            <a:r>
              <a:rPr lang="en-US" sz="1200" b="0" i="1" u="none" strike="noStrike" kern="1200" baseline="0" dirty="0">
                <a:solidFill>
                  <a:schemeClr val="tx1"/>
                </a:solidFill>
                <a:latin typeface="+mn-lt"/>
                <a:ea typeface="+mn-ea"/>
                <a:cs typeface="+mn-cs"/>
              </a:rPr>
              <a:t>Creation Research Society Quarterly</a:t>
            </a:r>
            <a:r>
              <a:rPr lang="en-US" sz="1200" b="0" i="0" u="none" strike="noStrike" kern="1200" baseline="0" dirty="0">
                <a:solidFill>
                  <a:schemeClr val="tx1"/>
                </a:solidFill>
                <a:latin typeface="+mn-lt"/>
                <a:ea typeface="+mn-ea"/>
                <a:cs typeface="+mn-cs"/>
              </a:rPr>
              <a:t>, 25:190–197. </a:t>
            </a:r>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35</a:t>
            </a:fld>
            <a:endParaRPr lang="en-US"/>
          </a:p>
        </p:txBody>
      </p:sp>
    </p:spTree>
    <p:extLst>
      <p:ext uri="{BB962C8B-B14F-4D97-AF65-F5344CB8AC3E}">
        <p14:creationId xmlns:p14="http://schemas.microsoft.com/office/powerpoint/2010/main" val="2357230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Recently, leading creationist cosmologists seem to have converged around two kinds of solutions to the Distant Starlight Problem: one consistent with a visible cosmos that has aged many millions of years while the other posits a visible cosmos that has aged only thousands.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More than two decades ago Humphreys (1994) introduced a model in which gravitational time dilation allowed clocks on Earth to run very slowly during creation Day Four while billions of years of time elapsed in the distant cosmos. In a major update to that initial model (Humphreys 2008), one that also employs gravitational time dilation, Humphreys offers a scenario that allows many millions of years for galaxy wind-up for galaxies throughout the cosmos, which he subsequently defends in more detail (Humphreys 2017). Consistent with the view that the visible cosmos has aged only thousands of years since its creation is Lisle’s ASC model (Lisle 2010), Hartnett’s endorsement of it (Hartnett 2011a, 2015a), and Faulkner’s </a:t>
            </a:r>
            <a:r>
              <a:rPr lang="en-US" sz="1200" b="0" i="1" u="none" strike="noStrike" kern="1200" baseline="0" dirty="0" err="1">
                <a:solidFill>
                  <a:schemeClr val="tx1"/>
                </a:solidFill>
                <a:latin typeface="+mn-lt"/>
                <a:ea typeface="+mn-ea"/>
                <a:cs typeface="+mn-cs"/>
              </a:rPr>
              <a:t>dasha</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model (Faulkner 2013). Despite Faulkner’s ostensible distaste for Lisle’s model, Faulkner does not refute it but concurs with its predictions when he states that “we are probably looking at the entire universe in something close to real time, regardless of how far away individual objects may be.”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Despite our disagreement with Humphreys concerning the age of the distant cosmos as we view it from Earth (Humphreys 1996, 2008, 2017), we find a notable agreement with his proposition regarding the position in spacetime of stellar creation events in relation to Earth’s Day Four light cone. That proposition also leads to the conclusion that distant galaxies appear of to be equal age, which is identical to our own conclusion on this issue. We also fully endorse Humphreys’ (1994) rejection of the Cosmological </a:t>
            </a:r>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4</a:t>
            </a:fld>
            <a:endParaRPr lang="en-US"/>
          </a:p>
        </p:txBody>
      </p:sp>
    </p:spTree>
    <p:extLst>
      <p:ext uri="{BB962C8B-B14F-4D97-AF65-F5344CB8AC3E}">
        <p14:creationId xmlns:p14="http://schemas.microsoft.com/office/powerpoint/2010/main" val="2860691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5</a:t>
            </a:fld>
            <a:endParaRPr lang="en-US"/>
          </a:p>
        </p:txBody>
      </p:sp>
    </p:spTree>
    <p:extLst>
      <p:ext uri="{BB962C8B-B14F-4D97-AF65-F5344CB8AC3E}">
        <p14:creationId xmlns:p14="http://schemas.microsoft.com/office/powerpoint/2010/main" val="25547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6</a:t>
            </a:fld>
            <a:endParaRPr lang="en-US"/>
          </a:p>
        </p:txBody>
      </p:sp>
    </p:spTree>
    <p:extLst>
      <p:ext uri="{BB962C8B-B14F-4D97-AF65-F5344CB8AC3E}">
        <p14:creationId xmlns:p14="http://schemas.microsoft.com/office/powerpoint/2010/main" val="10716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Minkowski diagram showing an example event </a:t>
            </a: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a world line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of some particle, and a beam of light </a:t>
            </a:r>
            <a:r>
              <a:rPr lang="en-US" sz="1200" b="0" i="1" u="none" strike="noStrike" kern="1200" baseline="0" dirty="0">
                <a:solidFill>
                  <a:schemeClr val="tx1"/>
                </a:solidFill>
                <a:latin typeface="+mn-lt"/>
                <a:ea typeface="+mn-ea"/>
                <a:cs typeface="+mn-cs"/>
              </a:rPr>
              <a:t>d </a:t>
            </a:r>
            <a:r>
              <a:rPr lang="en-US" sz="1200" b="0" i="0" u="none" strike="noStrike" kern="1200" baseline="0" dirty="0">
                <a:solidFill>
                  <a:schemeClr val="tx1"/>
                </a:solidFill>
                <a:latin typeface="+mn-lt"/>
                <a:ea typeface="+mn-ea"/>
                <a:cs typeface="+mn-cs"/>
              </a:rPr>
              <a:t>emitted at event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The vertical axis </a:t>
            </a:r>
            <a:r>
              <a:rPr lang="en-US" sz="1200" b="0" i="1" u="none" strike="noStrike" kern="1200" baseline="0" dirty="0" err="1">
                <a:solidFill>
                  <a:schemeClr val="tx1"/>
                </a:solidFill>
                <a:latin typeface="+mn-lt"/>
                <a:ea typeface="+mn-ea"/>
                <a:cs typeface="+mn-cs"/>
              </a:rPr>
              <a:t>ct</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represents the time dimension, while the horizontal axis </a:t>
            </a:r>
            <a:r>
              <a:rPr lang="en-US" sz="1200" b="0" i="1" u="none" strike="noStrike" kern="1200" baseline="0" dirty="0">
                <a:solidFill>
                  <a:schemeClr val="tx1"/>
                </a:solidFill>
                <a:latin typeface="+mn-lt"/>
                <a:ea typeface="+mn-ea"/>
                <a:cs typeface="+mn-cs"/>
              </a:rPr>
              <a:t>x </a:t>
            </a:r>
            <a:r>
              <a:rPr lang="en-US" sz="1200" b="0" i="0" u="none" strike="noStrike" kern="1200" baseline="0" dirty="0">
                <a:solidFill>
                  <a:schemeClr val="tx1"/>
                </a:solidFill>
                <a:latin typeface="+mn-lt"/>
                <a:ea typeface="+mn-ea"/>
                <a:cs typeface="+mn-cs"/>
              </a:rPr>
              <a:t>represents one of the spatial dimensions. The other two spatial dimensions are implied but omitted from the diagram for clarity. Note that the time dimension is measured in units of time </a:t>
            </a:r>
            <a:r>
              <a:rPr lang="en-US" sz="1200" b="0" i="1" u="none" strike="noStrike" kern="1200" baseline="0" dirty="0">
                <a:solidFill>
                  <a:schemeClr val="tx1"/>
                </a:solidFill>
                <a:latin typeface="+mn-lt"/>
                <a:ea typeface="+mn-ea"/>
                <a:cs typeface="+mn-cs"/>
              </a:rPr>
              <a:t>t </a:t>
            </a:r>
            <a:r>
              <a:rPr lang="en-US" sz="1200" b="0" i="0" u="none" strike="noStrike" kern="1200" baseline="0" dirty="0">
                <a:solidFill>
                  <a:schemeClr val="tx1"/>
                </a:solidFill>
                <a:latin typeface="+mn-lt"/>
                <a:ea typeface="+mn-ea"/>
                <a:cs typeface="+mn-cs"/>
              </a:rPr>
              <a:t>multiplied by the speed of light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7</a:t>
            </a:fld>
            <a:endParaRPr lang="en-US"/>
          </a:p>
        </p:txBody>
      </p:sp>
    </p:spTree>
    <p:extLst>
      <p:ext uri="{BB962C8B-B14F-4D97-AF65-F5344CB8AC3E}">
        <p14:creationId xmlns:p14="http://schemas.microsoft.com/office/powerpoint/2010/main" val="3911116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Minkowski diagram showing events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measured by two observers who are moving with velocity </a:t>
            </a:r>
            <a:r>
              <a:rPr lang="en-US" sz="1200" b="0" i="1" u="none" strike="noStrike" kern="1200" baseline="0" dirty="0">
                <a:solidFill>
                  <a:schemeClr val="tx1"/>
                </a:solidFill>
                <a:latin typeface="+mn-lt"/>
                <a:ea typeface="+mn-ea"/>
                <a:cs typeface="+mn-cs"/>
              </a:rPr>
              <a:t>v </a:t>
            </a:r>
            <a:r>
              <a:rPr lang="en-US" sz="1200" b="0" i="0" u="none" strike="noStrike" kern="1200" baseline="0" dirty="0">
                <a:solidFill>
                  <a:schemeClr val="tx1"/>
                </a:solidFill>
                <a:latin typeface="+mn-lt"/>
                <a:ea typeface="+mn-ea"/>
                <a:cs typeface="+mn-cs"/>
              </a:rPr>
              <a:t>away from each other. The unprimed observer determines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to have occurred at times </a:t>
            </a:r>
            <a:r>
              <a:rPr lang="en-US" sz="1200" b="0" i="1" u="none" strike="noStrike" kern="1200" baseline="0" dirty="0" err="1">
                <a:solidFill>
                  <a:schemeClr val="tx1"/>
                </a:solidFill>
                <a:latin typeface="+mn-lt"/>
                <a:ea typeface="+mn-ea"/>
                <a:cs typeface="+mn-cs"/>
              </a:rPr>
              <a:t>tA</a:t>
            </a:r>
            <a:r>
              <a:rPr lang="en-US" sz="1200" b="0" i="1" u="none" strike="noStrike" kern="1200" baseline="0" dirty="0">
                <a:solidFill>
                  <a:schemeClr val="tx1"/>
                </a:solidFill>
                <a:latin typeface="+mn-lt"/>
                <a:ea typeface="+mn-ea"/>
                <a:cs typeface="+mn-cs"/>
              </a:rPr>
              <a:t> &gt; </a:t>
            </a:r>
            <a:r>
              <a:rPr lang="en-US" sz="1200" b="0" i="1" u="none" strike="noStrike" kern="1200" baseline="0" dirty="0" err="1">
                <a:solidFill>
                  <a:schemeClr val="tx1"/>
                </a:solidFill>
                <a:latin typeface="+mn-lt"/>
                <a:ea typeface="+mn-ea"/>
                <a:cs typeface="+mn-cs"/>
              </a:rPr>
              <a:t>tB</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while according to the primed observer </a:t>
            </a:r>
            <a:r>
              <a:rPr lang="en-US" sz="1200" b="0" i="1" u="none" strike="noStrike" kern="1200" baseline="0" dirty="0" err="1">
                <a:solidFill>
                  <a:schemeClr val="tx1"/>
                </a:solidFill>
                <a:latin typeface="+mn-lt"/>
                <a:ea typeface="+mn-ea"/>
                <a:cs typeface="+mn-cs"/>
              </a:rPr>
              <a:t>t</a:t>
            </a:r>
            <a:r>
              <a:rPr lang="en-US" sz="1200" b="0" i="0" u="none" strike="noStrike" kern="1200" baseline="0" dirty="0" err="1">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A</a:t>
            </a:r>
            <a:r>
              <a:rPr lang="en-US" sz="1200" b="0" i="1" u="none" strike="noStrike" kern="1200" baseline="0" dirty="0">
                <a:solidFill>
                  <a:schemeClr val="tx1"/>
                </a:solidFill>
                <a:latin typeface="+mn-lt"/>
                <a:ea typeface="+mn-ea"/>
                <a:cs typeface="+mn-cs"/>
              </a:rPr>
              <a:t> &lt; </a:t>
            </a:r>
            <a:r>
              <a:rPr lang="en-US" sz="1200" b="0" i="1" u="none" strike="noStrike" kern="1200" baseline="0" dirty="0" err="1">
                <a:solidFill>
                  <a:schemeClr val="tx1"/>
                </a:solidFill>
                <a:latin typeface="+mn-lt"/>
                <a:ea typeface="+mn-ea"/>
                <a:cs typeface="+mn-cs"/>
              </a:rPr>
              <a:t>t</a:t>
            </a:r>
            <a:r>
              <a:rPr lang="en-US" sz="1200" b="0" i="0" u="none" strike="noStrike" kern="1200" baseline="0" dirty="0" err="1">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B</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Consequently, the unprimed and primed observers arrive at different conclusions about the order of events. </a:t>
            </a:r>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8</a:t>
            </a:fld>
            <a:endParaRPr lang="en-US"/>
          </a:p>
        </p:txBody>
      </p:sp>
    </p:spTree>
    <p:extLst>
      <p:ext uri="{BB962C8B-B14F-4D97-AF65-F5344CB8AC3E}">
        <p14:creationId xmlns:p14="http://schemas.microsoft.com/office/powerpoint/2010/main" val="3486926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light cone of an event </a:t>
            </a: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The lines forming the boundary of the light cone correspond to all possible paths that light emitted at </a:t>
            </a:r>
            <a:r>
              <a:rPr lang="en-US" sz="1200" b="0" i="1" u="none" strike="noStrike" kern="1200" baseline="0" dirty="0">
                <a:solidFill>
                  <a:schemeClr val="tx1"/>
                </a:solidFill>
                <a:latin typeface="+mn-lt"/>
                <a:ea typeface="+mn-ea"/>
                <a:cs typeface="+mn-cs"/>
              </a:rPr>
              <a:t>E </a:t>
            </a:r>
            <a:r>
              <a:rPr lang="en-US" sz="1200" b="0" i="0" u="none" strike="noStrike" kern="1200" baseline="0" dirty="0">
                <a:solidFill>
                  <a:schemeClr val="tx1"/>
                </a:solidFill>
                <a:latin typeface="+mn-lt"/>
                <a:ea typeface="+mn-ea"/>
                <a:cs typeface="+mn-cs"/>
              </a:rPr>
              <a:t>can take. The top portion of the light cone, called </a:t>
            </a: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’s future, consists of all events that causally depend on </a:t>
            </a: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The bottom portion, </a:t>
            </a: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’s past, consists of all events that are causal dependencies of </a:t>
            </a: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Events outside of the light cone, are causally independent from </a:t>
            </a: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9</a:t>
            </a:fld>
            <a:endParaRPr lang="en-US"/>
          </a:p>
        </p:txBody>
      </p:sp>
    </p:spTree>
    <p:extLst>
      <p:ext uri="{BB962C8B-B14F-4D97-AF65-F5344CB8AC3E}">
        <p14:creationId xmlns:p14="http://schemas.microsoft.com/office/powerpoint/2010/main" val="108909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FFEF7-322E-4A7C-AB6C-8C779F0BFCB3}" type="slidenum">
              <a:rPr lang="en-US" smtClean="0"/>
              <a:t>10</a:t>
            </a:fld>
            <a:endParaRPr lang="en-US"/>
          </a:p>
        </p:txBody>
      </p:sp>
    </p:spTree>
    <p:extLst>
      <p:ext uri="{BB962C8B-B14F-4D97-AF65-F5344CB8AC3E}">
        <p14:creationId xmlns:p14="http://schemas.microsoft.com/office/powerpoint/2010/main" val="321100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D0C7-FCBC-41DB-987F-C7B4BEF41D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6E66C5-CC16-4C7B-9CE8-7F3EC72CB3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88C7BD-92DD-4F5E-978E-D02457E59D24}"/>
              </a:ext>
            </a:extLst>
          </p:cNvPr>
          <p:cNvSpPr>
            <a:spLocks noGrp="1"/>
          </p:cNvSpPr>
          <p:nvPr>
            <p:ph type="dt" sz="half" idx="10"/>
          </p:nvPr>
        </p:nvSpPr>
        <p:spPr/>
        <p:txBody>
          <a:bodyPr/>
          <a:lstStyle/>
          <a:p>
            <a:fld id="{CF255003-E69A-4225-A016-67EC68159FD8}" type="datetime1">
              <a:rPr lang="en-US" smtClean="0"/>
              <a:t>7/25/2018</a:t>
            </a:fld>
            <a:endParaRPr lang="en-US"/>
          </a:p>
        </p:txBody>
      </p:sp>
      <p:sp>
        <p:nvSpPr>
          <p:cNvPr id="5" name="Footer Placeholder 4">
            <a:extLst>
              <a:ext uri="{FF2B5EF4-FFF2-40B4-BE49-F238E27FC236}">
                <a16:creationId xmlns:a16="http://schemas.microsoft.com/office/drawing/2014/main" id="{FFC6A706-2DCA-4008-B570-F8EAF3CFB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7FD20-B19E-4E52-B54B-50990D4B3B28}"/>
              </a:ext>
            </a:extLst>
          </p:cNvPr>
          <p:cNvSpPr>
            <a:spLocks noGrp="1"/>
          </p:cNvSpPr>
          <p:nvPr>
            <p:ph type="sldNum" sz="quarter" idx="12"/>
          </p:nvPr>
        </p:nvSpPr>
        <p:spPr/>
        <p:txBody>
          <a:bodyPr/>
          <a:lstStyle/>
          <a:p>
            <a:fld id="{2D6B159C-BABD-4D50-B13C-076378BA4709}" type="slidenum">
              <a:rPr lang="en-US" smtClean="0"/>
              <a:t>‹#›</a:t>
            </a:fld>
            <a:endParaRPr lang="en-US"/>
          </a:p>
        </p:txBody>
      </p:sp>
    </p:spTree>
    <p:extLst>
      <p:ext uri="{BB962C8B-B14F-4D97-AF65-F5344CB8AC3E}">
        <p14:creationId xmlns:p14="http://schemas.microsoft.com/office/powerpoint/2010/main" val="640377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4CEF-2090-4DB8-93C1-75DCA983EE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C6D389-4334-4B76-854A-42332BB728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E1727-445B-4CD1-91B7-0E9B435DA742}"/>
              </a:ext>
            </a:extLst>
          </p:cNvPr>
          <p:cNvSpPr>
            <a:spLocks noGrp="1"/>
          </p:cNvSpPr>
          <p:nvPr>
            <p:ph type="dt" sz="half" idx="10"/>
          </p:nvPr>
        </p:nvSpPr>
        <p:spPr/>
        <p:txBody>
          <a:bodyPr/>
          <a:lstStyle/>
          <a:p>
            <a:fld id="{D0843A69-3CE6-4773-8FCD-6AAE60321D4A}" type="datetime1">
              <a:rPr lang="en-US" smtClean="0"/>
              <a:t>7/25/2018</a:t>
            </a:fld>
            <a:endParaRPr lang="en-US"/>
          </a:p>
        </p:txBody>
      </p:sp>
      <p:sp>
        <p:nvSpPr>
          <p:cNvPr id="5" name="Footer Placeholder 4">
            <a:extLst>
              <a:ext uri="{FF2B5EF4-FFF2-40B4-BE49-F238E27FC236}">
                <a16:creationId xmlns:a16="http://schemas.microsoft.com/office/drawing/2014/main" id="{B6A2B702-E571-4FB7-BD53-4E287C198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014D6-9C24-4380-B807-9ECA6E14BD46}"/>
              </a:ext>
            </a:extLst>
          </p:cNvPr>
          <p:cNvSpPr>
            <a:spLocks noGrp="1"/>
          </p:cNvSpPr>
          <p:nvPr>
            <p:ph type="sldNum" sz="quarter" idx="12"/>
          </p:nvPr>
        </p:nvSpPr>
        <p:spPr/>
        <p:txBody>
          <a:bodyPr/>
          <a:lstStyle/>
          <a:p>
            <a:fld id="{2D6B159C-BABD-4D50-B13C-076378BA4709}" type="slidenum">
              <a:rPr lang="en-US" smtClean="0"/>
              <a:t>‹#›</a:t>
            </a:fld>
            <a:endParaRPr lang="en-US"/>
          </a:p>
        </p:txBody>
      </p:sp>
    </p:spTree>
    <p:extLst>
      <p:ext uri="{BB962C8B-B14F-4D97-AF65-F5344CB8AC3E}">
        <p14:creationId xmlns:p14="http://schemas.microsoft.com/office/powerpoint/2010/main" val="2718166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B3557D-F3B0-46E3-A5AF-FEB0F71845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774753-1CE1-44B4-96FA-FCFD866269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8B3EB-52DF-40DE-93BB-3CC0B94AE029}"/>
              </a:ext>
            </a:extLst>
          </p:cNvPr>
          <p:cNvSpPr>
            <a:spLocks noGrp="1"/>
          </p:cNvSpPr>
          <p:nvPr>
            <p:ph type="dt" sz="half" idx="10"/>
          </p:nvPr>
        </p:nvSpPr>
        <p:spPr/>
        <p:txBody>
          <a:bodyPr/>
          <a:lstStyle/>
          <a:p>
            <a:fld id="{1C7DE84C-1D56-4DA7-91C5-C239FAA4F12E}" type="datetime1">
              <a:rPr lang="en-US" smtClean="0"/>
              <a:t>7/25/2018</a:t>
            </a:fld>
            <a:endParaRPr lang="en-US"/>
          </a:p>
        </p:txBody>
      </p:sp>
      <p:sp>
        <p:nvSpPr>
          <p:cNvPr id="5" name="Footer Placeholder 4">
            <a:extLst>
              <a:ext uri="{FF2B5EF4-FFF2-40B4-BE49-F238E27FC236}">
                <a16:creationId xmlns:a16="http://schemas.microsoft.com/office/drawing/2014/main" id="{D5CE1D70-B621-44D1-A221-18C58DA3F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1A3C3-EF3C-4252-B08A-CF91F3BF2DFC}"/>
              </a:ext>
            </a:extLst>
          </p:cNvPr>
          <p:cNvSpPr>
            <a:spLocks noGrp="1"/>
          </p:cNvSpPr>
          <p:nvPr>
            <p:ph type="sldNum" sz="quarter" idx="12"/>
          </p:nvPr>
        </p:nvSpPr>
        <p:spPr/>
        <p:txBody>
          <a:bodyPr/>
          <a:lstStyle/>
          <a:p>
            <a:fld id="{2D6B159C-BABD-4D50-B13C-076378BA4709}" type="slidenum">
              <a:rPr lang="en-US" smtClean="0"/>
              <a:t>‹#›</a:t>
            </a:fld>
            <a:endParaRPr lang="en-US"/>
          </a:p>
        </p:txBody>
      </p:sp>
    </p:spTree>
    <p:extLst>
      <p:ext uri="{BB962C8B-B14F-4D97-AF65-F5344CB8AC3E}">
        <p14:creationId xmlns:p14="http://schemas.microsoft.com/office/powerpoint/2010/main" val="384231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43A7-1D7B-454A-ADA1-C072AC3174F7}"/>
              </a:ext>
            </a:extLst>
          </p:cNvPr>
          <p:cNvSpPr>
            <a:spLocks noGrp="1"/>
          </p:cNvSpPr>
          <p:nvPr>
            <p:ph type="title"/>
          </p:nvPr>
        </p:nvSpPr>
        <p:spPr>
          <a:xfrm>
            <a:off x="838200" y="365126"/>
            <a:ext cx="10515600" cy="626392"/>
          </a:xfrm>
        </p:spPr>
        <p:txBody>
          <a:bodyPr>
            <a:normAutofit/>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8D243BE6-598B-4D8E-93B2-276A9D69A703}"/>
              </a:ext>
            </a:extLst>
          </p:cNvPr>
          <p:cNvSpPr>
            <a:spLocks noGrp="1"/>
          </p:cNvSpPr>
          <p:nvPr>
            <p:ph idx="1"/>
          </p:nvPr>
        </p:nvSpPr>
        <p:spPr>
          <a:xfrm>
            <a:off x="838200" y="1311007"/>
            <a:ext cx="10515600" cy="4865956"/>
          </a:xfrm>
        </p:spPr>
        <p:txBody>
          <a:bodyPr>
            <a:normAutofit/>
          </a:bodyPr>
          <a:lstStyle>
            <a:lvl1pPr>
              <a:defRPr sz="2400"/>
            </a:lvl1pPr>
            <a:lvl2pPr marL="685800" indent="-228600">
              <a:buFont typeface="Courier New" panose="02070309020205020404" pitchFamily="49" charset="0"/>
              <a:buChar char="o"/>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986DF1-A91E-4584-A477-24B1C28C8C27}"/>
              </a:ext>
            </a:extLst>
          </p:cNvPr>
          <p:cNvSpPr>
            <a:spLocks noGrp="1"/>
          </p:cNvSpPr>
          <p:nvPr>
            <p:ph type="dt" sz="half" idx="10"/>
          </p:nvPr>
        </p:nvSpPr>
        <p:spPr/>
        <p:txBody>
          <a:bodyPr/>
          <a:lstStyle/>
          <a:p>
            <a:fld id="{6E43C01F-383B-480A-B9D0-901721A5E5F4}" type="datetime1">
              <a:rPr lang="en-US" smtClean="0"/>
              <a:t>7/25/2018</a:t>
            </a:fld>
            <a:endParaRPr lang="en-US"/>
          </a:p>
        </p:txBody>
      </p:sp>
      <p:sp>
        <p:nvSpPr>
          <p:cNvPr id="5" name="Footer Placeholder 4">
            <a:extLst>
              <a:ext uri="{FF2B5EF4-FFF2-40B4-BE49-F238E27FC236}">
                <a16:creationId xmlns:a16="http://schemas.microsoft.com/office/drawing/2014/main" id="{AB6138E2-06B8-4191-BABB-B868A908D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5E919-BCAD-410C-A66D-1F01DC1D3046}"/>
              </a:ext>
            </a:extLst>
          </p:cNvPr>
          <p:cNvSpPr>
            <a:spLocks noGrp="1"/>
          </p:cNvSpPr>
          <p:nvPr>
            <p:ph type="sldNum" sz="quarter" idx="12"/>
          </p:nvPr>
        </p:nvSpPr>
        <p:spPr/>
        <p:txBody>
          <a:bodyPr/>
          <a:lstStyle>
            <a:lvl1pPr>
              <a:defRPr sz="1800"/>
            </a:lvl1pPr>
          </a:lstStyle>
          <a:p>
            <a:fld id="{2D6B159C-BABD-4D50-B13C-076378BA4709}" type="slidenum">
              <a:rPr lang="en-US" smtClean="0"/>
              <a:pPr/>
              <a:t>‹#›</a:t>
            </a:fld>
            <a:endParaRPr lang="en-US" dirty="0"/>
          </a:p>
        </p:txBody>
      </p:sp>
    </p:spTree>
    <p:extLst>
      <p:ext uri="{BB962C8B-B14F-4D97-AF65-F5344CB8AC3E}">
        <p14:creationId xmlns:p14="http://schemas.microsoft.com/office/powerpoint/2010/main" val="421615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3690-AB8D-430F-B175-67EB4E1B49E9}"/>
              </a:ext>
            </a:extLst>
          </p:cNvPr>
          <p:cNvSpPr>
            <a:spLocks noGrp="1"/>
          </p:cNvSpPr>
          <p:nvPr>
            <p:ph type="title"/>
          </p:nvPr>
        </p:nvSpPr>
        <p:spPr>
          <a:xfrm>
            <a:off x="831850" y="2097524"/>
            <a:ext cx="10515600" cy="1719262"/>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ED96D0C5-A4A6-4568-84B5-25806D0083C4}"/>
              </a:ext>
            </a:extLst>
          </p:cNvPr>
          <p:cNvSpPr>
            <a:spLocks noGrp="1"/>
          </p:cNvSpPr>
          <p:nvPr>
            <p:ph type="body" idx="1"/>
          </p:nvPr>
        </p:nvSpPr>
        <p:spPr>
          <a:xfrm>
            <a:off x="831850" y="4083485"/>
            <a:ext cx="10515600" cy="2006166"/>
          </a:xfrm>
        </p:spPr>
        <p:txBody>
          <a:bodyPr/>
          <a:lstStyle>
            <a:lvl1pPr marL="342900" indent="-342900">
              <a:buFont typeface="Arial" panose="020B0604020202020204" pitchFamily="34" charset="0"/>
              <a:buChar char="•"/>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E87E15C3-E5EE-47E9-B96A-0B074EE4722F}"/>
              </a:ext>
            </a:extLst>
          </p:cNvPr>
          <p:cNvSpPr>
            <a:spLocks noGrp="1"/>
          </p:cNvSpPr>
          <p:nvPr>
            <p:ph type="dt" sz="half" idx="10"/>
          </p:nvPr>
        </p:nvSpPr>
        <p:spPr/>
        <p:txBody>
          <a:bodyPr/>
          <a:lstStyle/>
          <a:p>
            <a:fld id="{526C45BB-0558-464A-A745-D232185D59B9}" type="datetime1">
              <a:rPr lang="en-US" smtClean="0"/>
              <a:t>7/25/2018</a:t>
            </a:fld>
            <a:endParaRPr lang="en-US"/>
          </a:p>
        </p:txBody>
      </p:sp>
      <p:sp>
        <p:nvSpPr>
          <p:cNvPr id="5" name="Footer Placeholder 4">
            <a:extLst>
              <a:ext uri="{FF2B5EF4-FFF2-40B4-BE49-F238E27FC236}">
                <a16:creationId xmlns:a16="http://schemas.microsoft.com/office/drawing/2014/main" id="{A758D29A-B5E5-4B4E-8612-AD2140ED1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DAACE-9DF7-496E-A50C-51FDCFF45E8F}"/>
              </a:ext>
            </a:extLst>
          </p:cNvPr>
          <p:cNvSpPr>
            <a:spLocks noGrp="1"/>
          </p:cNvSpPr>
          <p:nvPr>
            <p:ph type="sldNum" sz="quarter" idx="12"/>
          </p:nvPr>
        </p:nvSpPr>
        <p:spPr/>
        <p:txBody>
          <a:bodyPr/>
          <a:lstStyle/>
          <a:p>
            <a:fld id="{2D6B159C-BABD-4D50-B13C-076378BA4709}" type="slidenum">
              <a:rPr lang="en-US" smtClean="0"/>
              <a:t>‹#›</a:t>
            </a:fld>
            <a:endParaRPr lang="en-US"/>
          </a:p>
        </p:txBody>
      </p:sp>
    </p:spTree>
    <p:extLst>
      <p:ext uri="{BB962C8B-B14F-4D97-AF65-F5344CB8AC3E}">
        <p14:creationId xmlns:p14="http://schemas.microsoft.com/office/powerpoint/2010/main" val="245510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228D7-F83C-4AFF-AF77-91CC597864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80A02-E2B3-4174-974A-B52354BC81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54EA9A-BF33-4702-B7A2-F6D1D1382B9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57B686-4682-407B-873C-00418CF96DAC}"/>
              </a:ext>
            </a:extLst>
          </p:cNvPr>
          <p:cNvSpPr>
            <a:spLocks noGrp="1"/>
          </p:cNvSpPr>
          <p:nvPr>
            <p:ph type="dt" sz="half" idx="10"/>
          </p:nvPr>
        </p:nvSpPr>
        <p:spPr/>
        <p:txBody>
          <a:bodyPr/>
          <a:lstStyle/>
          <a:p>
            <a:fld id="{35C1D5B3-0F7B-455A-80D8-930954AB1D75}" type="datetime1">
              <a:rPr lang="en-US" smtClean="0"/>
              <a:t>7/25/2018</a:t>
            </a:fld>
            <a:endParaRPr lang="en-US"/>
          </a:p>
        </p:txBody>
      </p:sp>
      <p:sp>
        <p:nvSpPr>
          <p:cNvPr id="6" name="Footer Placeholder 5">
            <a:extLst>
              <a:ext uri="{FF2B5EF4-FFF2-40B4-BE49-F238E27FC236}">
                <a16:creationId xmlns:a16="http://schemas.microsoft.com/office/drawing/2014/main" id="{88BCA8E1-B683-4C57-97E5-19940AAACD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47621-F7EA-4E54-BA2B-273388BC3010}"/>
              </a:ext>
            </a:extLst>
          </p:cNvPr>
          <p:cNvSpPr>
            <a:spLocks noGrp="1"/>
          </p:cNvSpPr>
          <p:nvPr>
            <p:ph type="sldNum" sz="quarter" idx="12"/>
          </p:nvPr>
        </p:nvSpPr>
        <p:spPr/>
        <p:txBody>
          <a:bodyPr/>
          <a:lstStyle/>
          <a:p>
            <a:fld id="{2D6B159C-BABD-4D50-B13C-076378BA4709}" type="slidenum">
              <a:rPr lang="en-US" smtClean="0"/>
              <a:t>‹#›</a:t>
            </a:fld>
            <a:endParaRPr lang="en-US"/>
          </a:p>
        </p:txBody>
      </p:sp>
    </p:spTree>
    <p:extLst>
      <p:ext uri="{BB962C8B-B14F-4D97-AF65-F5344CB8AC3E}">
        <p14:creationId xmlns:p14="http://schemas.microsoft.com/office/powerpoint/2010/main" val="163719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5F0B-291B-4F4D-A0AC-8DB4F5778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C9410E-D3FF-48C4-954D-45C730BA5C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D94D54-5447-4BFB-9F16-3F66736EF7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7277F6-5594-47F1-B687-E7ACE35EE6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38F88C-10B2-4AC9-9AF9-81CA798EFD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DFCC27-F688-4884-B4D1-5CE9BB56BAE1}"/>
              </a:ext>
            </a:extLst>
          </p:cNvPr>
          <p:cNvSpPr>
            <a:spLocks noGrp="1"/>
          </p:cNvSpPr>
          <p:nvPr>
            <p:ph type="dt" sz="half" idx="10"/>
          </p:nvPr>
        </p:nvSpPr>
        <p:spPr/>
        <p:txBody>
          <a:bodyPr/>
          <a:lstStyle/>
          <a:p>
            <a:fld id="{27171684-D189-4E7C-88DD-DC737D3FC773}" type="datetime1">
              <a:rPr lang="en-US" smtClean="0"/>
              <a:t>7/25/2018</a:t>
            </a:fld>
            <a:endParaRPr lang="en-US"/>
          </a:p>
        </p:txBody>
      </p:sp>
      <p:sp>
        <p:nvSpPr>
          <p:cNvPr id="8" name="Footer Placeholder 7">
            <a:extLst>
              <a:ext uri="{FF2B5EF4-FFF2-40B4-BE49-F238E27FC236}">
                <a16:creationId xmlns:a16="http://schemas.microsoft.com/office/drawing/2014/main" id="{5BBA6DA9-7807-4D87-96E7-B6E3397D20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838918-19E2-428F-8EE5-88363342E4DF}"/>
              </a:ext>
            </a:extLst>
          </p:cNvPr>
          <p:cNvSpPr>
            <a:spLocks noGrp="1"/>
          </p:cNvSpPr>
          <p:nvPr>
            <p:ph type="sldNum" sz="quarter" idx="12"/>
          </p:nvPr>
        </p:nvSpPr>
        <p:spPr/>
        <p:txBody>
          <a:bodyPr/>
          <a:lstStyle/>
          <a:p>
            <a:fld id="{2D6B159C-BABD-4D50-B13C-076378BA4709}" type="slidenum">
              <a:rPr lang="en-US" smtClean="0"/>
              <a:t>‹#›</a:t>
            </a:fld>
            <a:endParaRPr lang="en-US"/>
          </a:p>
        </p:txBody>
      </p:sp>
    </p:spTree>
    <p:extLst>
      <p:ext uri="{BB962C8B-B14F-4D97-AF65-F5344CB8AC3E}">
        <p14:creationId xmlns:p14="http://schemas.microsoft.com/office/powerpoint/2010/main" val="427046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03673-2A98-4904-9860-7E321C9FD9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66F2A8-D5DB-429D-BA7B-31454813B28E}"/>
              </a:ext>
            </a:extLst>
          </p:cNvPr>
          <p:cNvSpPr>
            <a:spLocks noGrp="1"/>
          </p:cNvSpPr>
          <p:nvPr>
            <p:ph type="dt" sz="half" idx="10"/>
          </p:nvPr>
        </p:nvSpPr>
        <p:spPr/>
        <p:txBody>
          <a:bodyPr/>
          <a:lstStyle/>
          <a:p>
            <a:fld id="{C7F95643-9F09-4070-8DBD-4B75888E600A}" type="datetime1">
              <a:rPr lang="en-US" smtClean="0"/>
              <a:t>7/25/2018</a:t>
            </a:fld>
            <a:endParaRPr lang="en-US"/>
          </a:p>
        </p:txBody>
      </p:sp>
      <p:sp>
        <p:nvSpPr>
          <p:cNvPr id="4" name="Footer Placeholder 3">
            <a:extLst>
              <a:ext uri="{FF2B5EF4-FFF2-40B4-BE49-F238E27FC236}">
                <a16:creationId xmlns:a16="http://schemas.microsoft.com/office/drawing/2014/main" id="{4401933D-3C43-4959-9E0C-9EDCC187C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320F61-1086-4907-AEC3-C34C44FF6A8B}"/>
              </a:ext>
            </a:extLst>
          </p:cNvPr>
          <p:cNvSpPr>
            <a:spLocks noGrp="1"/>
          </p:cNvSpPr>
          <p:nvPr>
            <p:ph type="sldNum" sz="quarter" idx="12"/>
          </p:nvPr>
        </p:nvSpPr>
        <p:spPr/>
        <p:txBody>
          <a:bodyPr/>
          <a:lstStyle/>
          <a:p>
            <a:fld id="{2D6B159C-BABD-4D50-B13C-076378BA4709}" type="slidenum">
              <a:rPr lang="en-US" smtClean="0"/>
              <a:t>‹#›</a:t>
            </a:fld>
            <a:endParaRPr lang="en-US"/>
          </a:p>
        </p:txBody>
      </p:sp>
    </p:spTree>
    <p:extLst>
      <p:ext uri="{BB962C8B-B14F-4D97-AF65-F5344CB8AC3E}">
        <p14:creationId xmlns:p14="http://schemas.microsoft.com/office/powerpoint/2010/main" val="146792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4D34A4-14FA-428C-9D3B-493F05303F23}"/>
              </a:ext>
            </a:extLst>
          </p:cNvPr>
          <p:cNvSpPr>
            <a:spLocks noGrp="1"/>
          </p:cNvSpPr>
          <p:nvPr>
            <p:ph type="dt" sz="half" idx="10"/>
          </p:nvPr>
        </p:nvSpPr>
        <p:spPr/>
        <p:txBody>
          <a:bodyPr/>
          <a:lstStyle/>
          <a:p>
            <a:fld id="{21A34BD2-DCAC-4F17-B074-C75BF2BFB604}" type="datetime1">
              <a:rPr lang="en-US" smtClean="0"/>
              <a:t>7/25/2018</a:t>
            </a:fld>
            <a:endParaRPr lang="en-US"/>
          </a:p>
        </p:txBody>
      </p:sp>
      <p:sp>
        <p:nvSpPr>
          <p:cNvPr id="3" name="Footer Placeholder 2">
            <a:extLst>
              <a:ext uri="{FF2B5EF4-FFF2-40B4-BE49-F238E27FC236}">
                <a16:creationId xmlns:a16="http://schemas.microsoft.com/office/drawing/2014/main" id="{C4197280-EAE5-4B4C-AAFB-D521277EF3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23B0FA-65B8-4DEC-8565-CD1845E8D16E}"/>
              </a:ext>
            </a:extLst>
          </p:cNvPr>
          <p:cNvSpPr>
            <a:spLocks noGrp="1"/>
          </p:cNvSpPr>
          <p:nvPr>
            <p:ph type="sldNum" sz="quarter" idx="12"/>
          </p:nvPr>
        </p:nvSpPr>
        <p:spPr/>
        <p:txBody>
          <a:bodyPr/>
          <a:lstStyle/>
          <a:p>
            <a:fld id="{2D6B159C-BABD-4D50-B13C-076378BA4709}" type="slidenum">
              <a:rPr lang="en-US" smtClean="0"/>
              <a:t>‹#›</a:t>
            </a:fld>
            <a:endParaRPr lang="en-US"/>
          </a:p>
        </p:txBody>
      </p:sp>
    </p:spTree>
    <p:extLst>
      <p:ext uri="{BB962C8B-B14F-4D97-AF65-F5344CB8AC3E}">
        <p14:creationId xmlns:p14="http://schemas.microsoft.com/office/powerpoint/2010/main" val="327616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C605-B89C-43A6-B8D8-658833CA17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48F079-08F7-40B4-9419-43384EA4A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C7E0A5-2E03-4435-84E4-8AA9806C5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BB709D-D1AB-48CF-80C7-B637C175C674}"/>
              </a:ext>
            </a:extLst>
          </p:cNvPr>
          <p:cNvSpPr>
            <a:spLocks noGrp="1"/>
          </p:cNvSpPr>
          <p:nvPr>
            <p:ph type="dt" sz="half" idx="10"/>
          </p:nvPr>
        </p:nvSpPr>
        <p:spPr/>
        <p:txBody>
          <a:bodyPr/>
          <a:lstStyle/>
          <a:p>
            <a:fld id="{5FAA5BEB-545B-4A1D-89DA-B8A6F585A580}" type="datetime1">
              <a:rPr lang="en-US" smtClean="0"/>
              <a:t>7/25/2018</a:t>
            </a:fld>
            <a:endParaRPr lang="en-US"/>
          </a:p>
        </p:txBody>
      </p:sp>
      <p:sp>
        <p:nvSpPr>
          <p:cNvPr id="6" name="Footer Placeholder 5">
            <a:extLst>
              <a:ext uri="{FF2B5EF4-FFF2-40B4-BE49-F238E27FC236}">
                <a16:creationId xmlns:a16="http://schemas.microsoft.com/office/drawing/2014/main" id="{F3E5DB46-EEC3-474C-89AE-D302D2BE45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962266-EFD8-4D27-A26C-14FD26AE8F4E}"/>
              </a:ext>
            </a:extLst>
          </p:cNvPr>
          <p:cNvSpPr>
            <a:spLocks noGrp="1"/>
          </p:cNvSpPr>
          <p:nvPr>
            <p:ph type="sldNum" sz="quarter" idx="12"/>
          </p:nvPr>
        </p:nvSpPr>
        <p:spPr/>
        <p:txBody>
          <a:bodyPr/>
          <a:lstStyle/>
          <a:p>
            <a:fld id="{2D6B159C-BABD-4D50-B13C-076378BA4709}" type="slidenum">
              <a:rPr lang="en-US" smtClean="0"/>
              <a:t>‹#›</a:t>
            </a:fld>
            <a:endParaRPr lang="en-US"/>
          </a:p>
        </p:txBody>
      </p:sp>
    </p:spTree>
    <p:extLst>
      <p:ext uri="{BB962C8B-B14F-4D97-AF65-F5344CB8AC3E}">
        <p14:creationId xmlns:p14="http://schemas.microsoft.com/office/powerpoint/2010/main" val="374242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4278-D9AB-4ED6-9C1F-CB13393B3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5BFE44-95FA-4808-A069-DC393C743A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A346EC-4B73-4BEF-9794-252C4D47B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E31B9D-6106-4356-BF9B-070A2C09743E}"/>
              </a:ext>
            </a:extLst>
          </p:cNvPr>
          <p:cNvSpPr>
            <a:spLocks noGrp="1"/>
          </p:cNvSpPr>
          <p:nvPr>
            <p:ph type="dt" sz="half" idx="10"/>
          </p:nvPr>
        </p:nvSpPr>
        <p:spPr/>
        <p:txBody>
          <a:bodyPr/>
          <a:lstStyle/>
          <a:p>
            <a:fld id="{ABB9DB3D-4FAE-489F-93D1-2D96BB808682}" type="datetime1">
              <a:rPr lang="en-US" smtClean="0"/>
              <a:t>7/25/2018</a:t>
            </a:fld>
            <a:endParaRPr lang="en-US"/>
          </a:p>
        </p:txBody>
      </p:sp>
      <p:sp>
        <p:nvSpPr>
          <p:cNvPr id="6" name="Footer Placeholder 5">
            <a:extLst>
              <a:ext uri="{FF2B5EF4-FFF2-40B4-BE49-F238E27FC236}">
                <a16:creationId xmlns:a16="http://schemas.microsoft.com/office/drawing/2014/main" id="{59D236E6-4235-47A1-AD92-9E36B01779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035E26-5C1B-4A5A-8AF7-165A3BC7A463}"/>
              </a:ext>
            </a:extLst>
          </p:cNvPr>
          <p:cNvSpPr>
            <a:spLocks noGrp="1"/>
          </p:cNvSpPr>
          <p:nvPr>
            <p:ph type="sldNum" sz="quarter" idx="12"/>
          </p:nvPr>
        </p:nvSpPr>
        <p:spPr/>
        <p:txBody>
          <a:bodyPr/>
          <a:lstStyle/>
          <a:p>
            <a:fld id="{2D6B159C-BABD-4D50-B13C-076378BA4709}" type="slidenum">
              <a:rPr lang="en-US" smtClean="0"/>
              <a:t>‹#›</a:t>
            </a:fld>
            <a:endParaRPr lang="en-US"/>
          </a:p>
        </p:txBody>
      </p:sp>
    </p:spTree>
    <p:extLst>
      <p:ext uri="{BB962C8B-B14F-4D97-AF65-F5344CB8AC3E}">
        <p14:creationId xmlns:p14="http://schemas.microsoft.com/office/powerpoint/2010/main" val="231981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0C69C5-41DD-4A7E-A2D8-DEE2A1794D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C900E3-D0EF-4C02-A02E-0B64B4C786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94A24-CEFE-42EA-BBD5-50D25556E6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EA777-8488-4CBD-8B47-5817C69B91B9}" type="datetime1">
              <a:rPr lang="en-US" smtClean="0"/>
              <a:t>7/25/2018</a:t>
            </a:fld>
            <a:endParaRPr lang="en-US"/>
          </a:p>
        </p:txBody>
      </p:sp>
      <p:sp>
        <p:nvSpPr>
          <p:cNvPr id="5" name="Footer Placeholder 4">
            <a:extLst>
              <a:ext uri="{FF2B5EF4-FFF2-40B4-BE49-F238E27FC236}">
                <a16:creationId xmlns:a16="http://schemas.microsoft.com/office/drawing/2014/main" id="{0113E870-F4C5-49C5-B20D-7695E3E8E3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5ACA03-E136-453F-9D10-62B8130399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B159C-BABD-4D50-B13C-076378BA4709}" type="slidenum">
              <a:rPr lang="en-US" smtClean="0"/>
              <a:t>‹#›</a:t>
            </a:fld>
            <a:endParaRPr lang="en-US"/>
          </a:p>
        </p:txBody>
      </p:sp>
    </p:spTree>
    <p:extLst>
      <p:ext uri="{BB962C8B-B14F-4D97-AF65-F5344CB8AC3E}">
        <p14:creationId xmlns:p14="http://schemas.microsoft.com/office/powerpoint/2010/main" val="562541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E631-8329-4526-95D8-F182E8CDEBFE}"/>
              </a:ext>
            </a:extLst>
          </p:cNvPr>
          <p:cNvSpPr>
            <a:spLocks noGrp="1"/>
          </p:cNvSpPr>
          <p:nvPr>
            <p:ph type="ctrTitle"/>
          </p:nvPr>
        </p:nvSpPr>
        <p:spPr/>
        <p:txBody>
          <a:bodyPr>
            <a:normAutofit/>
          </a:bodyPr>
          <a:lstStyle/>
          <a:p>
            <a:r>
              <a:rPr lang="en-US" sz="4000" dirty="0"/>
              <a:t>A Solution For the Distant Starlight Problem Using Creation Time Coordinates</a:t>
            </a:r>
          </a:p>
        </p:txBody>
      </p:sp>
      <p:sp>
        <p:nvSpPr>
          <p:cNvPr id="3" name="Subtitle 2">
            <a:extLst>
              <a:ext uri="{FF2B5EF4-FFF2-40B4-BE49-F238E27FC236}">
                <a16:creationId xmlns:a16="http://schemas.microsoft.com/office/drawing/2014/main" id="{0ACBF72E-E234-47B5-8162-03A34607C836}"/>
              </a:ext>
            </a:extLst>
          </p:cNvPr>
          <p:cNvSpPr>
            <a:spLocks noGrp="1"/>
          </p:cNvSpPr>
          <p:nvPr>
            <p:ph type="subTitle" idx="1"/>
          </p:nvPr>
        </p:nvSpPr>
        <p:spPr>
          <a:xfrm>
            <a:off x="1524000" y="3602038"/>
            <a:ext cx="9144000" cy="1132522"/>
          </a:xfrm>
        </p:spPr>
        <p:txBody>
          <a:bodyPr/>
          <a:lstStyle/>
          <a:p>
            <a:r>
              <a:rPr lang="en-US" dirty="0"/>
              <a:t>Tenev, T.G., J. Baumgardner, and M.F. Horstemeyer</a:t>
            </a:r>
          </a:p>
          <a:p>
            <a:r>
              <a:rPr lang="en-US" dirty="0"/>
              <a:t>2018 International Conference on Creationism</a:t>
            </a:r>
          </a:p>
        </p:txBody>
      </p:sp>
      <p:pic>
        <p:nvPicPr>
          <p:cNvPr id="5" name="Picture 4">
            <a:extLst>
              <a:ext uri="{FF2B5EF4-FFF2-40B4-BE49-F238E27FC236}">
                <a16:creationId xmlns:a16="http://schemas.microsoft.com/office/drawing/2014/main" id="{2A97CBBB-BA6C-491F-A61B-B714593C9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408308"/>
            <a:ext cx="2113278" cy="654658"/>
          </a:xfrm>
          <a:prstGeom prst="rect">
            <a:avLst/>
          </a:prstGeom>
        </p:spPr>
      </p:pic>
      <p:pic>
        <p:nvPicPr>
          <p:cNvPr id="7" name="Picture 6">
            <a:extLst>
              <a:ext uri="{FF2B5EF4-FFF2-40B4-BE49-F238E27FC236}">
                <a16:creationId xmlns:a16="http://schemas.microsoft.com/office/drawing/2014/main" id="{8843A103-890A-4F70-AFE3-B32B59EDF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1100" y="5030025"/>
            <a:ext cx="2876900" cy="1411224"/>
          </a:xfrm>
          <a:prstGeom prst="rect">
            <a:avLst/>
          </a:prstGeom>
        </p:spPr>
      </p:pic>
    </p:spTree>
    <p:extLst>
      <p:ext uri="{BB962C8B-B14F-4D97-AF65-F5344CB8AC3E}">
        <p14:creationId xmlns:p14="http://schemas.microsoft.com/office/powerpoint/2010/main" val="277181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E5B6-CCA3-4F08-9AC0-1ED3CBDEE182}"/>
              </a:ext>
            </a:extLst>
          </p:cNvPr>
          <p:cNvSpPr>
            <a:spLocks noGrp="1"/>
          </p:cNvSpPr>
          <p:nvPr>
            <p:ph type="title"/>
          </p:nvPr>
        </p:nvSpPr>
        <p:spPr/>
        <p:txBody>
          <a:bodyPr/>
          <a:lstStyle/>
          <a:p>
            <a:r>
              <a:rPr lang="en-US" b="0" dirty="0"/>
              <a:t>Special Relativity Primer:</a:t>
            </a:r>
            <a:r>
              <a:rPr lang="en-US" dirty="0"/>
              <a:t> </a:t>
            </a:r>
            <a:r>
              <a:rPr lang="en-US" i="1" dirty="0"/>
              <a:t>Synchrony Conventions</a:t>
            </a:r>
          </a:p>
        </p:txBody>
      </p:sp>
      <p:sp>
        <p:nvSpPr>
          <p:cNvPr id="3" name="Content Placeholder 2">
            <a:extLst>
              <a:ext uri="{FF2B5EF4-FFF2-40B4-BE49-F238E27FC236}">
                <a16:creationId xmlns:a16="http://schemas.microsoft.com/office/drawing/2014/main" id="{D8DFBD54-49CB-494D-B055-4587EFFF1A3A}"/>
              </a:ext>
            </a:extLst>
          </p:cNvPr>
          <p:cNvSpPr>
            <a:spLocks noGrp="1"/>
          </p:cNvSpPr>
          <p:nvPr>
            <p:ph idx="1"/>
          </p:nvPr>
        </p:nvSpPr>
        <p:spPr>
          <a:xfrm>
            <a:off x="838200" y="1311006"/>
            <a:ext cx="10744200" cy="5181867"/>
          </a:xfrm>
        </p:spPr>
        <p:txBody>
          <a:bodyPr>
            <a:normAutofit/>
          </a:bodyPr>
          <a:lstStyle/>
          <a:p>
            <a:pPr>
              <a:lnSpc>
                <a:spcPct val="150000"/>
              </a:lnSpc>
            </a:pPr>
            <a:r>
              <a:rPr lang="en-US" dirty="0"/>
              <a:t>Synchrony (simultaneity of events) </a:t>
            </a:r>
            <a:r>
              <a:rPr lang="en-US" b="1" i="1" dirty="0"/>
              <a:t>is not</a:t>
            </a:r>
            <a:r>
              <a:rPr lang="en-US" dirty="0"/>
              <a:t> an objective notion but is by convention.</a:t>
            </a:r>
          </a:p>
          <a:p>
            <a:pPr>
              <a:lnSpc>
                <a:spcPct val="150000"/>
              </a:lnSpc>
            </a:pPr>
            <a:r>
              <a:rPr lang="en-US" dirty="0"/>
              <a:t>Choice of synchrony determines the one-way speed of light, and vice versa.</a:t>
            </a:r>
          </a:p>
          <a:p>
            <a:pPr lvl="1">
              <a:lnSpc>
                <a:spcPct val="150000"/>
              </a:lnSpc>
            </a:pPr>
            <a:r>
              <a:rPr lang="en-US" dirty="0"/>
              <a:t>The Einstein Synchrony Convention (ESC) fixes the one-way speed of light to be isotropic.</a:t>
            </a:r>
          </a:p>
          <a:p>
            <a:pPr lvl="1">
              <a:lnSpc>
                <a:spcPct val="120000"/>
              </a:lnSpc>
            </a:pPr>
            <a:r>
              <a:rPr lang="en-US" dirty="0"/>
              <a:t>The Anisotropic Synchrony Convention (ASC) reckons events along the edge of a light cone as simultaneous.</a:t>
            </a:r>
          </a:p>
          <a:p>
            <a:pPr>
              <a:lnSpc>
                <a:spcPct val="150000"/>
              </a:lnSpc>
            </a:pPr>
            <a:r>
              <a:rPr lang="en-US" dirty="0"/>
              <a:t>Choice of synchrony has no physical significance at all. </a:t>
            </a:r>
          </a:p>
          <a:p>
            <a:pPr>
              <a:lnSpc>
                <a:spcPct val="150000"/>
              </a:lnSpc>
            </a:pPr>
            <a:r>
              <a:rPr lang="en-US" b="1" dirty="0"/>
              <a:t>Choice of synchrony convention alone</a:t>
            </a:r>
            <a:r>
              <a:rPr lang="en-US" dirty="0"/>
              <a:t> does not solve the Starlight Problem</a:t>
            </a:r>
          </a:p>
        </p:txBody>
      </p:sp>
      <p:sp>
        <p:nvSpPr>
          <p:cNvPr id="5" name="Slide Number Placeholder 4">
            <a:extLst>
              <a:ext uri="{FF2B5EF4-FFF2-40B4-BE49-F238E27FC236}">
                <a16:creationId xmlns:a16="http://schemas.microsoft.com/office/drawing/2014/main" id="{0F7AB96E-0E91-46E3-9EFB-0D3CC7D88D1B}"/>
              </a:ext>
            </a:extLst>
          </p:cNvPr>
          <p:cNvSpPr>
            <a:spLocks noGrp="1"/>
          </p:cNvSpPr>
          <p:nvPr>
            <p:ph type="sldNum" sz="quarter" idx="12"/>
          </p:nvPr>
        </p:nvSpPr>
        <p:spPr/>
        <p:txBody>
          <a:bodyPr/>
          <a:lstStyle/>
          <a:p>
            <a:fld id="{2D6B159C-BABD-4D50-B13C-076378BA4709}" type="slidenum">
              <a:rPr lang="en-US" smtClean="0"/>
              <a:t>10</a:t>
            </a:fld>
            <a:endParaRPr lang="en-US" dirty="0"/>
          </a:p>
        </p:txBody>
      </p:sp>
    </p:spTree>
    <p:extLst>
      <p:ext uri="{BB962C8B-B14F-4D97-AF65-F5344CB8AC3E}">
        <p14:creationId xmlns:p14="http://schemas.microsoft.com/office/powerpoint/2010/main" val="400601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33DED2-96E2-4AFD-8D18-5735E26EEEDD}"/>
              </a:ext>
            </a:extLst>
          </p:cNvPr>
          <p:cNvSpPr>
            <a:spLocks noGrp="1"/>
          </p:cNvSpPr>
          <p:nvPr>
            <p:ph type="title"/>
          </p:nvPr>
        </p:nvSpPr>
        <p:spPr/>
        <p:txBody>
          <a:bodyPr/>
          <a:lstStyle/>
          <a:p>
            <a:r>
              <a:rPr lang="en-US" dirty="0"/>
              <a:t>Proposed Solution</a:t>
            </a:r>
          </a:p>
        </p:txBody>
      </p:sp>
      <p:sp>
        <p:nvSpPr>
          <p:cNvPr id="5" name="Text Placeholder 4">
            <a:extLst>
              <a:ext uri="{FF2B5EF4-FFF2-40B4-BE49-F238E27FC236}">
                <a16:creationId xmlns:a16="http://schemas.microsoft.com/office/drawing/2014/main" id="{26AC9A5D-6178-4757-8CA3-4FEAB1C67AED}"/>
              </a:ext>
            </a:extLst>
          </p:cNvPr>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A0F33D5A-10C9-4626-88E0-3BAA1D03F763}"/>
              </a:ext>
            </a:extLst>
          </p:cNvPr>
          <p:cNvSpPr>
            <a:spLocks noGrp="1"/>
          </p:cNvSpPr>
          <p:nvPr>
            <p:ph type="sldNum" sz="quarter" idx="12"/>
          </p:nvPr>
        </p:nvSpPr>
        <p:spPr/>
        <p:txBody>
          <a:bodyPr/>
          <a:lstStyle/>
          <a:p>
            <a:fld id="{2D6B159C-BABD-4D50-B13C-076378BA4709}" type="slidenum">
              <a:rPr lang="en-US" smtClean="0"/>
              <a:t>11</a:t>
            </a:fld>
            <a:endParaRPr lang="en-US"/>
          </a:p>
        </p:txBody>
      </p:sp>
    </p:spTree>
    <p:extLst>
      <p:ext uri="{BB962C8B-B14F-4D97-AF65-F5344CB8AC3E}">
        <p14:creationId xmlns:p14="http://schemas.microsoft.com/office/powerpoint/2010/main" val="1760005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AFB3-DC56-448E-9243-BF6EACBC7DDF}"/>
              </a:ext>
            </a:extLst>
          </p:cNvPr>
          <p:cNvSpPr>
            <a:spLocks noGrp="1"/>
          </p:cNvSpPr>
          <p:nvPr>
            <p:ph type="title"/>
          </p:nvPr>
        </p:nvSpPr>
        <p:spPr>
          <a:xfrm>
            <a:off x="838200" y="365126"/>
            <a:ext cx="10845800" cy="626392"/>
          </a:xfrm>
        </p:spPr>
        <p:txBody>
          <a:bodyPr>
            <a:normAutofit/>
          </a:bodyPr>
          <a:lstStyle/>
          <a:p>
            <a:r>
              <a:rPr lang="en-US" dirty="0"/>
              <a:t>Proposed solution: Special initial conditions and new synchrony convention</a:t>
            </a:r>
          </a:p>
        </p:txBody>
      </p:sp>
      <p:sp>
        <p:nvSpPr>
          <p:cNvPr id="7" name="Slide Number Placeholder 6">
            <a:extLst>
              <a:ext uri="{FF2B5EF4-FFF2-40B4-BE49-F238E27FC236}">
                <a16:creationId xmlns:a16="http://schemas.microsoft.com/office/drawing/2014/main" id="{51DD8252-5EFB-4961-B654-7AB083D0B31E}"/>
              </a:ext>
            </a:extLst>
          </p:cNvPr>
          <p:cNvSpPr>
            <a:spLocks noGrp="1"/>
          </p:cNvSpPr>
          <p:nvPr>
            <p:ph type="sldNum" sz="quarter" idx="12"/>
          </p:nvPr>
        </p:nvSpPr>
        <p:spPr/>
        <p:txBody>
          <a:bodyPr/>
          <a:lstStyle/>
          <a:p>
            <a:fld id="{2D6B159C-BABD-4D50-B13C-076378BA4709}" type="slidenum">
              <a:rPr lang="en-US" smtClean="0"/>
              <a:t>12</a:t>
            </a:fld>
            <a:endParaRPr lang="en-US" dirty="0"/>
          </a:p>
        </p:txBody>
      </p:sp>
      <p:pic>
        <p:nvPicPr>
          <p:cNvPr id="8" name="Content Placeholder 7">
            <a:extLst>
              <a:ext uri="{FF2B5EF4-FFF2-40B4-BE49-F238E27FC236}">
                <a16:creationId xmlns:a16="http://schemas.microsoft.com/office/drawing/2014/main" id="{B2928514-EB92-4501-BC00-5F334228159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886992"/>
            <a:ext cx="10703420" cy="5505200"/>
          </a:xfrm>
        </p:spPr>
      </p:pic>
    </p:spTree>
    <p:extLst>
      <p:ext uri="{BB962C8B-B14F-4D97-AF65-F5344CB8AC3E}">
        <p14:creationId xmlns:p14="http://schemas.microsoft.com/office/powerpoint/2010/main" val="3585118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A4C3C-DD93-4122-ACD4-22886F5F2DD9}"/>
              </a:ext>
            </a:extLst>
          </p:cNvPr>
          <p:cNvSpPr>
            <a:spLocks noGrp="1"/>
          </p:cNvSpPr>
          <p:nvPr>
            <p:ph type="title"/>
          </p:nvPr>
        </p:nvSpPr>
        <p:spPr>
          <a:xfrm>
            <a:off x="553453" y="365126"/>
            <a:ext cx="11189367" cy="626392"/>
          </a:xfrm>
        </p:spPr>
        <p:txBody>
          <a:bodyPr>
            <a:normAutofit/>
          </a:bodyPr>
          <a:lstStyle/>
          <a:p>
            <a:r>
              <a:rPr lang="en-US" dirty="0"/>
              <a:t>Proposed solution: Special initial conditions and new synchrony convention (2)</a:t>
            </a:r>
          </a:p>
        </p:txBody>
      </p:sp>
      <p:sp>
        <p:nvSpPr>
          <p:cNvPr id="3" name="Content Placeholder 2">
            <a:extLst>
              <a:ext uri="{FF2B5EF4-FFF2-40B4-BE49-F238E27FC236}">
                <a16:creationId xmlns:a16="http://schemas.microsoft.com/office/drawing/2014/main" id="{6695DD8A-3A87-4714-AEC4-54E7C91AC3A4}"/>
              </a:ext>
            </a:extLst>
          </p:cNvPr>
          <p:cNvSpPr>
            <a:spLocks noGrp="1"/>
          </p:cNvSpPr>
          <p:nvPr>
            <p:ph idx="1"/>
          </p:nvPr>
        </p:nvSpPr>
        <p:spPr>
          <a:xfrm>
            <a:off x="838200" y="1311006"/>
            <a:ext cx="10515600" cy="5181867"/>
          </a:xfrm>
        </p:spPr>
        <p:txBody>
          <a:bodyPr>
            <a:normAutofit lnSpcReduction="10000"/>
          </a:bodyPr>
          <a:lstStyle/>
          <a:p>
            <a:pPr>
              <a:lnSpc>
                <a:spcPct val="120000"/>
              </a:lnSpc>
            </a:pPr>
            <a:r>
              <a:rPr lang="en-US" dirty="0"/>
              <a:t>Special initial conditions for stellar creation events: </a:t>
            </a:r>
          </a:p>
          <a:p>
            <a:pPr lvl="1">
              <a:lnSpc>
                <a:spcPct val="120000"/>
              </a:lnSpc>
            </a:pPr>
            <a:r>
              <a:rPr lang="en-US" dirty="0"/>
              <a:t>Outside of the past of Earth’s Day Four, but within the past of Earth’s Day Five.</a:t>
            </a:r>
          </a:p>
          <a:p>
            <a:pPr lvl="1">
              <a:lnSpc>
                <a:spcPct val="120000"/>
              </a:lnSpc>
            </a:pPr>
            <a:r>
              <a:rPr lang="en-US" dirty="0"/>
              <a:t>Ensure that distant starlight arrives at Earth during Earth’s Day Four. </a:t>
            </a:r>
          </a:p>
          <a:p>
            <a:pPr lvl="1">
              <a:lnSpc>
                <a:spcPct val="120000"/>
              </a:lnSpc>
            </a:pPr>
            <a:r>
              <a:rPr lang="en-US" dirty="0"/>
              <a:t>Causally independent from one another</a:t>
            </a:r>
          </a:p>
          <a:p>
            <a:pPr lvl="1">
              <a:lnSpc>
                <a:spcPct val="120000"/>
              </a:lnSpc>
            </a:pPr>
            <a:r>
              <a:rPr lang="en-US" dirty="0"/>
              <a:t>Can be reckoned as simultaneous by the choice of synchrony convention below.</a:t>
            </a:r>
          </a:p>
          <a:p>
            <a:pPr>
              <a:lnSpc>
                <a:spcPct val="120000"/>
              </a:lnSpc>
            </a:pPr>
            <a:r>
              <a:rPr lang="en-US" dirty="0"/>
              <a:t>Divinely prescribed synchrony convention</a:t>
            </a:r>
          </a:p>
          <a:p>
            <a:pPr lvl="1">
              <a:lnSpc>
                <a:spcPct val="120000"/>
              </a:lnSpc>
            </a:pPr>
            <a:r>
              <a:rPr lang="en-US" dirty="0"/>
              <a:t>God’s numbering of the days in Genesis 1 specifies synchrony for all events in the universe. </a:t>
            </a:r>
          </a:p>
          <a:p>
            <a:pPr lvl="1">
              <a:lnSpc>
                <a:spcPct val="120000"/>
              </a:lnSpc>
            </a:pPr>
            <a:r>
              <a:rPr lang="en-US" dirty="0"/>
              <a:t>God reckoned stellar creation events as simultaneous with Earth’s Day Four.</a:t>
            </a:r>
          </a:p>
          <a:p>
            <a:pPr>
              <a:lnSpc>
                <a:spcPct val="120000"/>
              </a:lnSpc>
            </a:pPr>
            <a:r>
              <a:rPr lang="en-US" dirty="0"/>
              <a:t>By God’s synchrony convention, Earth was created before the stars, and yet because of the initial conditions, starlight arrived to Earth on Day Four.</a:t>
            </a:r>
          </a:p>
          <a:p>
            <a:pPr marL="0" indent="0" algn="ctr">
              <a:lnSpc>
                <a:spcPct val="120000"/>
              </a:lnSpc>
              <a:buNone/>
            </a:pPr>
            <a:r>
              <a:rPr lang="en-US" b="1" i="1" dirty="0"/>
              <a:t>Our solution is consistent with both Scripture and Special Relativity.</a:t>
            </a:r>
          </a:p>
        </p:txBody>
      </p:sp>
      <p:sp>
        <p:nvSpPr>
          <p:cNvPr id="5" name="Slide Number Placeholder 4">
            <a:extLst>
              <a:ext uri="{FF2B5EF4-FFF2-40B4-BE49-F238E27FC236}">
                <a16:creationId xmlns:a16="http://schemas.microsoft.com/office/drawing/2014/main" id="{C2EAD988-287C-4278-AD75-897659749024}"/>
              </a:ext>
            </a:extLst>
          </p:cNvPr>
          <p:cNvSpPr>
            <a:spLocks noGrp="1"/>
          </p:cNvSpPr>
          <p:nvPr>
            <p:ph type="sldNum" sz="quarter" idx="12"/>
          </p:nvPr>
        </p:nvSpPr>
        <p:spPr/>
        <p:txBody>
          <a:bodyPr/>
          <a:lstStyle/>
          <a:p>
            <a:fld id="{2D6B159C-BABD-4D50-B13C-076378BA4709}" type="slidenum">
              <a:rPr lang="en-US" smtClean="0"/>
              <a:t>13</a:t>
            </a:fld>
            <a:endParaRPr lang="en-US" dirty="0"/>
          </a:p>
        </p:txBody>
      </p:sp>
    </p:spTree>
    <p:extLst>
      <p:ext uri="{BB962C8B-B14F-4D97-AF65-F5344CB8AC3E}">
        <p14:creationId xmlns:p14="http://schemas.microsoft.com/office/powerpoint/2010/main" val="2362218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97BC-27DC-427E-962A-C18BA89808E5}"/>
              </a:ext>
            </a:extLst>
          </p:cNvPr>
          <p:cNvSpPr>
            <a:spLocks noGrp="1"/>
          </p:cNvSpPr>
          <p:nvPr>
            <p:ph type="title"/>
          </p:nvPr>
        </p:nvSpPr>
        <p:spPr/>
        <p:txBody>
          <a:bodyPr/>
          <a:lstStyle/>
          <a:p>
            <a:r>
              <a:rPr lang="en-US" dirty="0"/>
              <a:t>Synchrony convention based on Creation Time Coordinates (CTCs)</a:t>
            </a:r>
          </a:p>
        </p:txBody>
      </p:sp>
      <p:sp>
        <p:nvSpPr>
          <p:cNvPr id="3" name="Content Placeholder 2">
            <a:extLst>
              <a:ext uri="{FF2B5EF4-FFF2-40B4-BE49-F238E27FC236}">
                <a16:creationId xmlns:a16="http://schemas.microsoft.com/office/drawing/2014/main" id="{4CC72371-ECCE-45D8-9BA8-07F3A18BC165}"/>
              </a:ext>
            </a:extLst>
          </p:cNvPr>
          <p:cNvSpPr>
            <a:spLocks noGrp="1"/>
          </p:cNvSpPr>
          <p:nvPr>
            <p:ph idx="1"/>
          </p:nvPr>
        </p:nvSpPr>
        <p:spPr>
          <a:xfrm>
            <a:off x="838200" y="1716505"/>
            <a:ext cx="10728158" cy="4460458"/>
          </a:xfrm>
        </p:spPr>
        <p:txBody>
          <a:bodyPr/>
          <a:lstStyle/>
          <a:p>
            <a:pPr>
              <a:lnSpc>
                <a:spcPct val="150000"/>
              </a:lnSpc>
            </a:pPr>
            <a:r>
              <a:rPr lang="en-US" dirty="0"/>
              <a:t>An event’s CTC is the elapsed time at the event’s location since Creation</a:t>
            </a:r>
          </a:p>
          <a:p>
            <a:pPr>
              <a:lnSpc>
                <a:spcPct val="150000"/>
              </a:lnSpc>
            </a:pPr>
            <a:r>
              <a:rPr lang="en-US" dirty="0"/>
              <a:t>The CTC is analogous to cosmological time, defined as the time since the Big Bang.</a:t>
            </a:r>
          </a:p>
          <a:p>
            <a:pPr>
              <a:lnSpc>
                <a:spcPct val="150000"/>
              </a:lnSpc>
            </a:pPr>
            <a:r>
              <a:rPr lang="en-US" dirty="0"/>
              <a:t>Two events are reckoned as synchronous if and only if they have the same CTCs.</a:t>
            </a:r>
          </a:p>
          <a:p>
            <a:pPr>
              <a:lnSpc>
                <a:spcPct val="150000"/>
              </a:lnSpc>
            </a:pPr>
            <a:endParaRPr lang="en-US" dirty="0"/>
          </a:p>
          <a:p>
            <a:pPr marL="0" indent="0">
              <a:lnSpc>
                <a:spcPct val="120000"/>
              </a:lnSpc>
              <a:buNone/>
            </a:pPr>
            <a:r>
              <a:rPr lang="en-US" b="1" dirty="0"/>
              <a:t>Starlight emitted on Creation Day Four according to the star’s CTC arrives at Earth on Creation Day Four according to the Earth’s CTC.</a:t>
            </a:r>
          </a:p>
        </p:txBody>
      </p:sp>
      <p:sp>
        <p:nvSpPr>
          <p:cNvPr id="5" name="Slide Number Placeholder 4">
            <a:extLst>
              <a:ext uri="{FF2B5EF4-FFF2-40B4-BE49-F238E27FC236}">
                <a16:creationId xmlns:a16="http://schemas.microsoft.com/office/drawing/2014/main" id="{61F949E8-65A6-42E0-AD06-6D39EAE91CED}"/>
              </a:ext>
            </a:extLst>
          </p:cNvPr>
          <p:cNvSpPr>
            <a:spLocks noGrp="1"/>
          </p:cNvSpPr>
          <p:nvPr>
            <p:ph type="sldNum" sz="quarter" idx="12"/>
          </p:nvPr>
        </p:nvSpPr>
        <p:spPr/>
        <p:txBody>
          <a:bodyPr/>
          <a:lstStyle/>
          <a:p>
            <a:fld id="{2D6B159C-BABD-4D50-B13C-076378BA4709}" type="slidenum">
              <a:rPr lang="en-US" smtClean="0"/>
              <a:t>14</a:t>
            </a:fld>
            <a:endParaRPr lang="en-US" dirty="0"/>
          </a:p>
        </p:txBody>
      </p:sp>
    </p:spTree>
    <p:extLst>
      <p:ext uri="{BB962C8B-B14F-4D97-AF65-F5344CB8AC3E}">
        <p14:creationId xmlns:p14="http://schemas.microsoft.com/office/powerpoint/2010/main" val="4238025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6E12-2E41-43D8-A520-7E445E6119EE}"/>
              </a:ext>
            </a:extLst>
          </p:cNvPr>
          <p:cNvSpPr>
            <a:spLocks noGrp="1"/>
          </p:cNvSpPr>
          <p:nvPr>
            <p:ph type="title"/>
          </p:nvPr>
        </p:nvSpPr>
        <p:spPr/>
        <p:txBody>
          <a:bodyPr/>
          <a:lstStyle/>
          <a:p>
            <a:r>
              <a:rPr lang="en-US" dirty="0"/>
              <a:t>Example: SN 1987A</a:t>
            </a:r>
          </a:p>
        </p:txBody>
      </p:sp>
      <p:sp>
        <p:nvSpPr>
          <p:cNvPr id="7" name="Slide Number Placeholder 6">
            <a:extLst>
              <a:ext uri="{FF2B5EF4-FFF2-40B4-BE49-F238E27FC236}">
                <a16:creationId xmlns:a16="http://schemas.microsoft.com/office/drawing/2014/main" id="{22F16A74-89F7-41CD-8D34-79F9457FCE0D}"/>
              </a:ext>
            </a:extLst>
          </p:cNvPr>
          <p:cNvSpPr>
            <a:spLocks noGrp="1"/>
          </p:cNvSpPr>
          <p:nvPr>
            <p:ph type="sldNum" sz="quarter" idx="12"/>
          </p:nvPr>
        </p:nvSpPr>
        <p:spPr/>
        <p:txBody>
          <a:bodyPr/>
          <a:lstStyle/>
          <a:p>
            <a:fld id="{2D6B159C-BABD-4D50-B13C-076378BA4709}" type="slidenum">
              <a:rPr lang="en-US" smtClean="0"/>
              <a:t>15</a:t>
            </a:fld>
            <a:endParaRPr lang="en-US" dirty="0"/>
          </a:p>
        </p:txBody>
      </p:sp>
      <p:pic>
        <p:nvPicPr>
          <p:cNvPr id="8" name="Content Placeholder 7">
            <a:extLst>
              <a:ext uri="{FF2B5EF4-FFF2-40B4-BE49-F238E27FC236}">
                <a16:creationId xmlns:a16="http://schemas.microsoft.com/office/drawing/2014/main" id="{6BA46021-0047-462A-A86D-98B96F6B15C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1108" y="676400"/>
            <a:ext cx="9168196" cy="5505200"/>
          </a:xfrm>
        </p:spPr>
      </p:pic>
    </p:spTree>
    <p:extLst>
      <p:ext uri="{BB962C8B-B14F-4D97-AF65-F5344CB8AC3E}">
        <p14:creationId xmlns:p14="http://schemas.microsoft.com/office/powerpoint/2010/main" val="1514724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E4264F-92B1-4148-8634-19C1AD5D06D7}"/>
              </a:ext>
            </a:extLst>
          </p:cNvPr>
          <p:cNvSpPr>
            <a:spLocks noGrp="1"/>
          </p:cNvSpPr>
          <p:nvPr>
            <p:ph type="title"/>
          </p:nvPr>
        </p:nvSpPr>
        <p:spPr/>
        <p:txBody>
          <a:bodyPr>
            <a:normAutofit fontScale="90000"/>
          </a:bodyPr>
          <a:lstStyle/>
          <a:p>
            <a:r>
              <a:rPr lang="en-US" dirty="0"/>
              <a:t>Testable Prediction: The Visible Cosmos is Young</a:t>
            </a:r>
          </a:p>
        </p:txBody>
      </p:sp>
      <p:sp>
        <p:nvSpPr>
          <p:cNvPr id="5" name="Content Placeholder 4">
            <a:extLst>
              <a:ext uri="{FF2B5EF4-FFF2-40B4-BE49-F238E27FC236}">
                <a16:creationId xmlns:a16="http://schemas.microsoft.com/office/drawing/2014/main" id="{D14789B4-3D46-4E05-A0CB-C5FF38CF63DB}"/>
              </a:ext>
            </a:extLst>
          </p:cNvPr>
          <p:cNvSpPr>
            <a:spLocks noGrp="1"/>
          </p:cNvSpPr>
          <p:nvPr>
            <p:ph type="body" idx="1"/>
          </p:nvPr>
        </p:nvSpPr>
        <p:spPr/>
        <p:txBody>
          <a:bodyPr>
            <a:normAutofit/>
          </a:bodyPr>
          <a:lstStyle/>
          <a:p>
            <a:r>
              <a:rPr lang="en-US" dirty="0"/>
              <a:t>Biblical Evidence</a:t>
            </a:r>
          </a:p>
          <a:p>
            <a:r>
              <a:rPr lang="en-US" dirty="0"/>
              <a:t>Observational evidence from nearby objects: Paucity of supernova remnants.</a:t>
            </a:r>
          </a:p>
          <a:p>
            <a:r>
              <a:rPr lang="en-US" dirty="0"/>
              <a:t>Observational evidence from distant objects</a:t>
            </a:r>
          </a:p>
          <a:p>
            <a:pPr marL="0" indent="0">
              <a:buNone/>
            </a:pPr>
            <a:endParaRPr lang="en-US" dirty="0"/>
          </a:p>
          <a:p>
            <a:endParaRPr lang="en-US" dirty="0"/>
          </a:p>
        </p:txBody>
      </p:sp>
      <p:sp>
        <p:nvSpPr>
          <p:cNvPr id="7" name="Slide Number Placeholder 6">
            <a:extLst>
              <a:ext uri="{FF2B5EF4-FFF2-40B4-BE49-F238E27FC236}">
                <a16:creationId xmlns:a16="http://schemas.microsoft.com/office/drawing/2014/main" id="{FC764286-4A5F-4F57-BEAD-05CBAB5C28D8}"/>
              </a:ext>
            </a:extLst>
          </p:cNvPr>
          <p:cNvSpPr>
            <a:spLocks noGrp="1"/>
          </p:cNvSpPr>
          <p:nvPr>
            <p:ph type="sldNum" sz="quarter" idx="12"/>
          </p:nvPr>
        </p:nvSpPr>
        <p:spPr/>
        <p:txBody>
          <a:bodyPr/>
          <a:lstStyle/>
          <a:p>
            <a:fld id="{2D6B159C-BABD-4D50-B13C-076378BA4709}" type="slidenum">
              <a:rPr lang="en-US" smtClean="0"/>
              <a:t>16</a:t>
            </a:fld>
            <a:endParaRPr lang="en-US" dirty="0"/>
          </a:p>
        </p:txBody>
      </p:sp>
    </p:spTree>
    <p:extLst>
      <p:ext uri="{BB962C8B-B14F-4D97-AF65-F5344CB8AC3E}">
        <p14:creationId xmlns:p14="http://schemas.microsoft.com/office/powerpoint/2010/main" val="3272209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C3051D-1F74-4E2C-ABDB-20034219F386}"/>
              </a:ext>
            </a:extLst>
          </p:cNvPr>
          <p:cNvSpPr>
            <a:spLocks noGrp="1"/>
          </p:cNvSpPr>
          <p:nvPr>
            <p:ph type="title"/>
          </p:nvPr>
        </p:nvSpPr>
        <p:spPr/>
        <p:txBody>
          <a:bodyPr/>
          <a:lstStyle/>
          <a:p>
            <a:r>
              <a:rPr lang="en-US" b="0" dirty="0"/>
              <a:t>Evidence for Young Cosmos: </a:t>
            </a:r>
            <a:r>
              <a:rPr lang="en-US" i="1" dirty="0"/>
              <a:t>Biblical Evidence</a:t>
            </a:r>
          </a:p>
        </p:txBody>
      </p:sp>
      <p:sp>
        <p:nvSpPr>
          <p:cNvPr id="5" name="Content Placeholder 4">
            <a:extLst>
              <a:ext uri="{FF2B5EF4-FFF2-40B4-BE49-F238E27FC236}">
                <a16:creationId xmlns:a16="http://schemas.microsoft.com/office/drawing/2014/main" id="{F86A2552-A1AF-4926-BE32-70920DEBE5FB}"/>
              </a:ext>
            </a:extLst>
          </p:cNvPr>
          <p:cNvSpPr>
            <a:spLocks noGrp="1"/>
          </p:cNvSpPr>
          <p:nvPr>
            <p:ph idx="1"/>
          </p:nvPr>
        </p:nvSpPr>
        <p:spPr>
          <a:xfrm>
            <a:off x="838200" y="2486526"/>
            <a:ext cx="10515600" cy="3806759"/>
          </a:xfrm>
        </p:spPr>
        <p:txBody>
          <a:bodyPr>
            <a:normAutofit/>
          </a:bodyPr>
          <a:lstStyle/>
          <a:p>
            <a:pPr marL="0" indent="0">
              <a:lnSpc>
                <a:spcPct val="100000"/>
              </a:lnSpc>
              <a:buNone/>
            </a:pPr>
            <a:r>
              <a:rPr lang="en-US" dirty="0"/>
              <a:t>“… in six days the Lord made heaven and earth, the sea, and all that is in them, …”</a:t>
            </a:r>
            <a:br>
              <a:rPr lang="en-US" dirty="0"/>
            </a:br>
            <a:r>
              <a:rPr lang="en-US" dirty="0"/>
              <a:t>(Exodus 20:11)</a:t>
            </a:r>
          </a:p>
          <a:p>
            <a:pPr marL="0" indent="0">
              <a:lnSpc>
                <a:spcPct val="100000"/>
              </a:lnSpc>
              <a:buNone/>
            </a:pPr>
            <a:endParaRPr lang="en-US" dirty="0"/>
          </a:p>
          <a:p>
            <a:pPr marL="0" indent="0">
              <a:lnSpc>
                <a:spcPct val="150000"/>
              </a:lnSpc>
              <a:buNone/>
            </a:pPr>
            <a:r>
              <a:rPr lang="en-US" dirty="0"/>
              <a:t>The straightforward meaning  is that “six days” applies to all of Creation.</a:t>
            </a:r>
          </a:p>
        </p:txBody>
      </p:sp>
      <p:sp>
        <p:nvSpPr>
          <p:cNvPr id="7" name="Slide Number Placeholder 6">
            <a:extLst>
              <a:ext uri="{FF2B5EF4-FFF2-40B4-BE49-F238E27FC236}">
                <a16:creationId xmlns:a16="http://schemas.microsoft.com/office/drawing/2014/main" id="{1FC5D16E-2551-4C6C-896A-03825842C0CD}"/>
              </a:ext>
            </a:extLst>
          </p:cNvPr>
          <p:cNvSpPr>
            <a:spLocks noGrp="1"/>
          </p:cNvSpPr>
          <p:nvPr>
            <p:ph type="sldNum" sz="quarter" idx="12"/>
          </p:nvPr>
        </p:nvSpPr>
        <p:spPr/>
        <p:txBody>
          <a:bodyPr/>
          <a:lstStyle/>
          <a:p>
            <a:fld id="{2D6B159C-BABD-4D50-B13C-076378BA4709}" type="slidenum">
              <a:rPr lang="en-US" smtClean="0"/>
              <a:t>17</a:t>
            </a:fld>
            <a:endParaRPr lang="en-US" dirty="0"/>
          </a:p>
        </p:txBody>
      </p:sp>
    </p:spTree>
    <p:extLst>
      <p:ext uri="{BB962C8B-B14F-4D97-AF65-F5344CB8AC3E}">
        <p14:creationId xmlns:p14="http://schemas.microsoft.com/office/powerpoint/2010/main" val="1043896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E50B-0B3F-4F8A-A23D-7425C04F8793}"/>
              </a:ext>
            </a:extLst>
          </p:cNvPr>
          <p:cNvSpPr>
            <a:spLocks noGrp="1"/>
          </p:cNvSpPr>
          <p:nvPr>
            <p:ph type="title"/>
          </p:nvPr>
        </p:nvSpPr>
        <p:spPr>
          <a:xfrm>
            <a:off x="838200" y="365126"/>
            <a:ext cx="10809514" cy="626392"/>
          </a:xfrm>
        </p:spPr>
        <p:txBody>
          <a:bodyPr>
            <a:normAutofit/>
          </a:bodyPr>
          <a:lstStyle/>
          <a:p>
            <a:r>
              <a:rPr lang="en-US" b="0" dirty="0"/>
              <a:t>Evidence for Young Cosmos:</a:t>
            </a:r>
            <a:r>
              <a:rPr lang="en-US" dirty="0"/>
              <a:t> </a:t>
            </a:r>
            <a:r>
              <a:rPr lang="en-US" i="1" dirty="0"/>
              <a:t>Paucity of Supernova Remnants (SNRs)</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813B8F4-8A83-450D-9A64-4502BB826693}"/>
                  </a:ext>
                </a:extLst>
              </p:cNvPr>
              <p:cNvSpPr>
                <a:spLocks noGrp="1"/>
              </p:cNvSpPr>
              <p:nvPr>
                <p:ph idx="1"/>
              </p:nvPr>
            </p:nvSpPr>
            <p:spPr/>
            <p:txBody>
              <a:bodyPr>
                <a:normAutofit/>
              </a:bodyPr>
              <a:lstStyle/>
              <a:p>
                <a:pPr marL="0" indent="0">
                  <a:buNone/>
                </a:pPr>
                <a:r>
                  <a:rPr lang="en-US" dirty="0"/>
                  <a:t>First pointed out by Davies (1994). Remains valid today, with minor corrections.</a:t>
                </a:r>
              </a:p>
              <a:p>
                <a:pPr marL="0" indent="0">
                  <a:buNone/>
                </a:pPr>
                <a:endParaRPr lang="en-US" u="sng" dirty="0"/>
              </a:p>
              <a:p>
                <a:pPr marL="0" indent="0">
                  <a:buNone/>
                </a:pPr>
                <a:r>
                  <a:rPr lang="en-US" u="sng" dirty="0"/>
                  <a:t>Facts about SNRs</a:t>
                </a:r>
              </a:p>
              <a:p>
                <a:r>
                  <a:rPr lang="en-US" dirty="0"/>
                  <a:t>SNR is the expanding cloud-like structure from a supernova (SN) explosion.</a:t>
                </a:r>
              </a:p>
              <a:p>
                <a:r>
                  <a:rPr lang="en-US" dirty="0"/>
                  <a:t>Three phases of SNR history: 1) free expansion (few centuries);  2)  Sedov phase (100K years); 3)  Snowplow phase. (1M years).</a:t>
                </a:r>
              </a:p>
              <a:p>
                <a:r>
                  <a:rPr lang="en-US" dirty="0"/>
                  <a:t>Average 25 years between SN events within our galaxy.</a:t>
                </a:r>
              </a:p>
              <a:p>
                <a:r>
                  <a:rPr lang="en-US" dirty="0"/>
                  <a:t>The snowplow phase has never been observed.</a:t>
                </a:r>
              </a:p>
              <a:p>
                <a:r>
                  <a:rPr lang="en-US" dirty="0"/>
                  <a:t>Free expansion + Sedov phase </a:t>
                </a:r>
                <a14:m>
                  <m:oMath xmlns:m="http://schemas.openxmlformats.org/officeDocument/2006/math">
                    <m:r>
                      <a:rPr lang="en-US" b="0" i="1" smtClean="0">
                        <a:latin typeface="Cambria Math" panose="02040503050406030204" pitchFamily="18" charset="0"/>
                      </a:rPr>
                      <m:t>≈120,000</m:t>
                    </m:r>
                  </m:oMath>
                </a14:m>
                <a:r>
                  <a:rPr lang="en-US" dirty="0"/>
                  <a:t> years of observability. </a:t>
                </a:r>
              </a:p>
              <a:p>
                <a:endParaRPr lang="en-US" dirty="0"/>
              </a:p>
              <a:p>
                <a:endParaRPr lang="en-US" dirty="0"/>
              </a:p>
            </p:txBody>
          </p:sp>
        </mc:Choice>
        <mc:Fallback>
          <p:sp>
            <p:nvSpPr>
              <p:cNvPr id="3" name="Content Placeholder 2">
                <a:extLst>
                  <a:ext uri="{FF2B5EF4-FFF2-40B4-BE49-F238E27FC236}">
                    <a16:creationId xmlns:a16="http://schemas.microsoft.com/office/drawing/2014/main" id="{D813B8F4-8A83-450D-9A64-4502BB826693}"/>
                  </a:ext>
                </a:extLst>
              </p:cNvPr>
              <p:cNvSpPr>
                <a:spLocks noGrp="1" noRot="1" noChangeAspect="1" noMove="1" noResize="1" noEditPoints="1" noAdjustHandles="1" noChangeArrowheads="1" noChangeShapeType="1" noTextEdit="1"/>
              </p:cNvSpPr>
              <p:nvPr>
                <p:ph idx="1"/>
              </p:nvPr>
            </p:nvSpPr>
            <p:spPr>
              <a:blipFill>
                <a:blip r:embed="rId2"/>
                <a:stretch>
                  <a:fillRect l="-928" t="-175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227281E2-D678-4557-B8CC-CD9D96672236}"/>
              </a:ext>
            </a:extLst>
          </p:cNvPr>
          <p:cNvSpPr>
            <a:spLocks noGrp="1"/>
          </p:cNvSpPr>
          <p:nvPr>
            <p:ph type="sldNum" sz="quarter" idx="12"/>
          </p:nvPr>
        </p:nvSpPr>
        <p:spPr/>
        <p:txBody>
          <a:bodyPr/>
          <a:lstStyle/>
          <a:p>
            <a:fld id="{2D6B159C-BABD-4D50-B13C-076378BA4709}" type="slidenum">
              <a:rPr lang="en-US" smtClean="0"/>
              <a:t>18</a:t>
            </a:fld>
            <a:endParaRPr lang="en-US" dirty="0"/>
          </a:p>
        </p:txBody>
      </p:sp>
    </p:spTree>
    <p:extLst>
      <p:ext uri="{BB962C8B-B14F-4D97-AF65-F5344CB8AC3E}">
        <p14:creationId xmlns:p14="http://schemas.microsoft.com/office/powerpoint/2010/main" val="3000664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5FDD-711E-4E09-85E2-30AEB2FB2EEA}"/>
              </a:ext>
            </a:extLst>
          </p:cNvPr>
          <p:cNvSpPr>
            <a:spLocks noGrp="1"/>
          </p:cNvSpPr>
          <p:nvPr>
            <p:ph type="title"/>
          </p:nvPr>
        </p:nvSpPr>
        <p:spPr>
          <a:xfrm>
            <a:off x="1132114" y="136397"/>
            <a:ext cx="10221686" cy="626392"/>
          </a:xfrm>
        </p:spPr>
        <p:txBody>
          <a:bodyPr/>
          <a:lstStyle/>
          <a:p>
            <a:r>
              <a:rPr lang="en-US" b="0" dirty="0"/>
              <a:t>Evidence for Young Cosmos:</a:t>
            </a:r>
            <a:r>
              <a:rPr lang="en-US" dirty="0"/>
              <a:t> </a:t>
            </a:r>
            <a:r>
              <a:rPr lang="en-US" i="1" dirty="0"/>
              <a:t>Paucity of Supernova Remnants (SNRs) </a:t>
            </a:r>
            <a:r>
              <a:rPr lang="en-US" dirty="0"/>
              <a:t>(2)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6ED0400-582D-4D03-B57F-14D873ABA8F8}"/>
                  </a:ext>
                </a:extLst>
              </p:cNvPr>
              <p:cNvSpPr>
                <a:spLocks noGrp="1"/>
              </p:cNvSpPr>
              <p:nvPr>
                <p:ph idx="1"/>
              </p:nvPr>
            </p:nvSpPr>
            <p:spPr>
              <a:xfrm>
                <a:off x="888304" y="843178"/>
                <a:ext cx="10515600" cy="1083850"/>
              </a:xfrm>
            </p:spPr>
            <p:txBody>
              <a:bodyPr>
                <a:normAutofit fontScale="92500"/>
              </a:bodyPr>
              <a:lstStyle/>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120,000 </m:t>
                          </m:r>
                          <m:r>
                            <m:rPr>
                              <m:nor/>
                            </m:rPr>
                            <a:rPr lang="en-US" b="0" i="0" smtClean="0">
                              <a:latin typeface="Cambria Math" panose="02040503050406030204" pitchFamily="18" charset="0"/>
                            </a:rPr>
                            <m:t>years</m:t>
                          </m:r>
                          <m:r>
                            <m:rPr>
                              <m:nor/>
                            </m:rPr>
                            <a:rPr lang="en-US" b="0" i="0" smtClean="0">
                              <a:latin typeface="Cambria Math" panose="02040503050406030204" pitchFamily="18" charset="0"/>
                            </a:rPr>
                            <m:t> </m:t>
                          </m:r>
                          <m:r>
                            <m:rPr>
                              <m:nor/>
                            </m:rPr>
                            <a:rPr lang="en-US" b="0" i="0" smtClean="0">
                              <a:latin typeface="Cambria Math" panose="02040503050406030204" pitchFamily="18" charset="0"/>
                            </a:rPr>
                            <m:t>of</m:t>
                          </m:r>
                          <m:r>
                            <m:rPr>
                              <m:nor/>
                            </m:rPr>
                            <a:rPr lang="en-US" b="0" i="0" smtClean="0">
                              <a:latin typeface="Cambria Math" panose="02040503050406030204" pitchFamily="18" charset="0"/>
                            </a:rPr>
                            <m:t> </m:t>
                          </m:r>
                          <m:r>
                            <m:rPr>
                              <m:nor/>
                            </m:rPr>
                            <a:rPr lang="en-US" b="0" i="0" smtClean="0">
                              <a:latin typeface="Cambria Math" panose="02040503050406030204" pitchFamily="18" charset="0"/>
                            </a:rPr>
                            <m:t>observability</m:t>
                          </m:r>
                        </m:num>
                        <m:den>
                          <m:r>
                            <m:rPr>
                              <m:nor/>
                            </m:rPr>
                            <a:rPr lang="en-US" b="0" i="0" smtClean="0">
                              <a:latin typeface="Cambria Math" panose="02040503050406030204" pitchFamily="18" charset="0"/>
                            </a:rPr>
                            <m:t>years</m:t>
                          </m:r>
                          <m:r>
                            <m:rPr>
                              <m:nor/>
                            </m:rPr>
                            <a:rPr lang="en-US" b="0" i="0" smtClean="0">
                              <a:latin typeface="Cambria Math" panose="02040503050406030204" pitchFamily="18" charset="0"/>
                            </a:rPr>
                            <m:t> </m:t>
                          </m:r>
                          <m:r>
                            <m:rPr>
                              <m:nor/>
                            </m:rPr>
                            <a:rPr lang="en-US" b="0" i="0" smtClean="0">
                              <a:latin typeface="Cambria Math" panose="02040503050406030204" pitchFamily="18" charset="0"/>
                            </a:rPr>
                            <m:t>between</m:t>
                          </m:r>
                          <m:r>
                            <m:rPr>
                              <m:nor/>
                            </m:rPr>
                            <a:rPr lang="en-US" b="0" i="0" smtClean="0">
                              <a:latin typeface="Cambria Math" panose="02040503050406030204" pitchFamily="18" charset="0"/>
                            </a:rPr>
                            <m:t> </m:t>
                          </m:r>
                          <m:r>
                            <m:rPr>
                              <m:nor/>
                            </m:rPr>
                            <a:rPr lang="en-US" b="0" i="0" smtClean="0">
                              <a:latin typeface="Cambria Math" panose="02040503050406030204" pitchFamily="18" charset="0"/>
                            </a:rPr>
                            <m:t>SN</m:t>
                          </m:r>
                          <m:r>
                            <m:rPr>
                              <m:nor/>
                            </m:rPr>
                            <a:rPr lang="en-US" b="0" i="0" smtClean="0">
                              <a:latin typeface="Cambria Math" panose="02040503050406030204" pitchFamily="18" charset="0"/>
                            </a:rPr>
                            <m:t> </m:t>
                          </m:r>
                          <m:r>
                            <m:rPr>
                              <m:nor/>
                            </m:rPr>
                            <a:rPr lang="en-US" b="0" i="0" smtClean="0">
                              <a:latin typeface="Cambria Math" panose="02040503050406030204" pitchFamily="18" charset="0"/>
                            </a:rPr>
                            <m:t>events</m:t>
                          </m:r>
                          <m:r>
                            <a:rPr lang="en-US" b="0" i="1" smtClean="0">
                              <a:latin typeface="Cambria Math" panose="02040503050406030204" pitchFamily="18" charset="0"/>
                            </a:rPr>
                            <m:t> </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r>
                            <m:rPr>
                              <m:nor/>
                            </m:rPr>
                            <a:rPr lang="en-US" b="0" i="0" smtClean="0">
                              <a:latin typeface="Cambria Math" panose="02040503050406030204" pitchFamily="18" charset="0"/>
                            </a:rPr>
                            <m:t>o</m:t>
                          </m:r>
                          <m:r>
                            <m:rPr>
                              <m:nor/>
                            </m:rPr>
                            <a:rPr lang="en-US" b="0" i="0" smtClean="0">
                              <a:solidFill>
                                <a:schemeClr val="tx1"/>
                              </a:solidFill>
                              <a:latin typeface="Cambria Math" panose="02040503050406030204" pitchFamily="18" charset="0"/>
                            </a:rPr>
                            <m:t>bs</m:t>
                          </m:r>
                          <m:r>
                            <m:rPr>
                              <m:nor/>
                            </m:rPr>
                            <a:rPr lang="en-US" b="0" i="0" smtClean="0">
                              <a:latin typeface="Cambria Math" panose="02040503050406030204" pitchFamily="18" charset="0"/>
                            </a:rPr>
                            <m:t>ervability</m:t>
                          </m:r>
                          <m:r>
                            <m:rPr>
                              <m:nor/>
                            </m:rPr>
                            <a:rPr lang="en-US" b="0" i="0" smtClean="0">
                              <a:latin typeface="Cambria Math" panose="02040503050406030204" pitchFamily="18" charset="0"/>
                            </a:rPr>
                            <m:t> </m:t>
                          </m:r>
                          <m:r>
                            <m:rPr>
                              <m:nor/>
                            </m:rPr>
                            <a:rPr lang="en-US" b="0" i="0" smtClean="0">
                              <a:latin typeface="Cambria Math" panose="02040503050406030204" pitchFamily="18" charset="0"/>
                            </a:rPr>
                            <m:t>factor</m:t>
                          </m:r>
                        </m:e>
                      </m:d>
                      <m:r>
                        <a:rPr lang="en-US" b="0" i="1" smtClean="0">
                          <a:latin typeface="Cambria Math" panose="02040503050406030204" pitchFamily="18" charset="0"/>
                        </a:rPr>
                        <m:t>= </m:t>
                      </m:r>
                      <m:r>
                        <m:rPr>
                          <m:nor/>
                        </m:rPr>
                        <a:rPr lang="en-US" b="0" i="0" smtClean="0">
                          <a:latin typeface="Cambria Math" panose="02040503050406030204" pitchFamily="18" charset="0"/>
                        </a:rPr>
                        <m:t>Expected</m:t>
                      </m:r>
                      <m:r>
                        <m:rPr>
                          <m:nor/>
                        </m:rPr>
                        <a:rPr lang="en-US" b="0" i="0" smtClean="0">
                          <a:latin typeface="Cambria Math" panose="02040503050406030204" pitchFamily="18" charset="0"/>
                        </a:rPr>
                        <m:t> </m:t>
                      </m:r>
                      <m:r>
                        <m:rPr>
                          <m:nor/>
                        </m:rPr>
                        <a:rPr lang="en-US" b="0" i="0" smtClean="0">
                          <a:latin typeface="Cambria Math" panose="02040503050406030204" pitchFamily="18" charset="0"/>
                        </a:rPr>
                        <m:t>Observed</m:t>
                      </m:r>
                      <m:r>
                        <m:rPr>
                          <m:nor/>
                        </m:rPr>
                        <a:rPr lang="en-US" b="0" i="0" smtClean="0">
                          <a:latin typeface="Cambria Math" panose="02040503050406030204" pitchFamily="18" charset="0"/>
                        </a:rPr>
                        <m:t> </m:t>
                      </m:r>
                      <m:r>
                        <m:rPr>
                          <m:nor/>
                        </m:rPr>
                        <a:rPr lang="en-US" b="0" i="0" smtClean="0">
                          <a:latin typeface="Cambria Math" panose="02040503050406030204" pitchFamily="18" charset="0"/>
                        </a:rPr>
                        <m:t>SNRs</m:t>
                      </m:r>
                      <m:r>
                        <a:rPr lang="en-US" b="0" i="1" smtClean="0">
                          <a:latin typeface="Cambria Math" panose="02040503050406030204" pitchFamily="18" charset="0"/>
                        </a:rPr>
                        <m:t> </m:t>
                      </m:r>
                    </m:oMath>
                  </m:oMathPara>
                </a14:m>
                <a:endParaRPr lang="en-US" i="1" dirty="0"/>
              </a:p>
              <a:p>
                <a:pPr marL="0" indent="0">
                  <a:buNone/>
                </a:pPr>
                <a:endParaRPr lang="en-US" i="1" dirty="0"/>
              </a:p>
              <a:p>
                <a:endParaRPr lang="en-US" dirty="0"/>
              </a:p>
            </p:txBody>
          </p:sp>
        </mc:Choice>
        <mc:Fallback>
          <p:sp>
            <p:nvSpPr>
              <p:cNvPr id="3" name="Content Placeholder 2">
                <a:extLst>
                  <a:ext uri="{FF2B5EF4-FFF2-40B4-BE49-F238E27FC236}">
                    <a16:creationId xmlns:a16="http://schemas.microsoft.com/office/drawing/2014/main" id="{66ED0400-582D-4D03-B57F-14D873ABA8F8}"/>
                  </a:ext>
                </a:extLst>
              </p:cNvPr>
              <p:cNvSpPr>
                <a:spLocks noGrp="1" noRot="1" noChangeAspect="1" noMove="1" noResize="1" noEditPoints="1" noAdjustHandles="1" noChangeArrowheads="1" noChangeShapeType="1" noTextEdit="1"/>
              </p:cNvSpPr>
              <p:nvPr>
                <p:ph idx="1"/>
              </p:nvPr>
            </p:nvSpPr>
            <p:spPr>
              <a:xfrm>
                <a:off x="888304" y="843178"/>
                <a:ext cx="10515600" cy="1083850"/>
              </a:xfrm>
              <a:blipFill>
                <a:blip r:embed="rId3"/>
                <a:stretch>
                  <a:fillRect/>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3A57AF34-D016-4E4D-996E-630A614D0987}"/>
              </a:ext>
            </a:extLst>
          </p:cNvPr>
          <p:cNvGraphicFramePr>
            <a:graphicFrameLocks noGrp="1"/>
          </p:cNvGraphicFramePr>
          <p:nvPr>
            <p:extLst>
              <p:ext uri="{D42A27DB-BD31-4B8C-83A1-F6EECF244321}">
                <p14:modId xmlns:p14="http://schemas.microsoft.com/office/powerpoint/2010/main" val="2930764620"/>
              </p:ext>
            </p:extLst>
          </p:nvPr>
        </p:nvGraphicFramePr>
        <p:xfrm>
          <a:off x="1533167" y="1782600"/>
          <a:ext cx="8838882" cy="4074160"/>
        </p:xfrm>
        <a:graphic>
          <a:graphicData uri="http://schemas.openxmlformats.org/drawingml/2006/table">
            <a:tbl>
              <a:tblPr firstRow="1" bandRow="1">
                <a:tableStyleId>{7E9639D4-E3E2-4D34-9284-5A2195B3D0D7}</a:tableStyleId>
              </a:tblPr>
              <a:tblGrid>
                <a:gridCol w="2768987">
                  <a:extLst>
                    <a:ext uri="{9D8B030D-6E8A-4147-A177-3AD203B41FA5}">
                      <a16:colId xmlns:a16="http://schemas.microsoft.com/office/drawing/2014/main" val="287780628"/>
                    </a:ext>
                  </a:extLst>
                </a:gridCol>
                <a:gridCol w="194648">
                  <a:extLst>
                    <a:ext uri="{9D8B030D-6E8A-4147-A177-3AD203B41FA5}">
                      <a16:colId xmlns:a16="http://schemas.microsoft.com/office/drawing/2014/main" val="2837227285"/>
                    </a:ext>
                  </a:extLst>
                </a:gridCol>
                <a:gridCol w="1371600">
                  <a:extLst>
                    <a:ext uri="{9D8B030D-6E8A-4147-A177-3AD203B41FA5}">
                      <a16:colId xmlns:a16="http://schemas.microsoft.com/office/drawing/2014/main" val="30031412"/>
                    </a:ext>
                  </a:extLst>
                </a:gridCol>
                <a:gridCol w="1772385">
                  <a:extLst>
                    <a:ext uri="{9D8B030D-6E8A-4147-A177-3AD203B41FA5}">
                      <a16:colId xmlns:a16="http://schemas.microsoft.com/office/drawing/2014/main" val="4247134053"/>
                    </a:ext>
                  </a:extLst>
                </a:gridCol>
                <a:gridCol w="1428750">
                  <a:extLst>
                    <a:ext uri="{9D8B030D-6E8A-4147-A177-3AD203B41FA5}">
                      <a16:colId xmlns:a16="http://schemas.microsoft.com/office/drawing/2014/main" val="1002220808"/>
                    </a:ext>
                  </a:extLst>
                </a:gridCol>
                <a:gridCol w="1302512">
                  <a:extLst>
                    <a:ext uri="{9D8B030D-6E8A-4147-A177-3AD203B41FA5}">
                      <a16:colId xmlns:a16="http://schemas.microsoft.com/office/drawing/2014/main" val="108444407"/>
                    </a:ext>
                  </a:extLst>
                </a:gridCol>
              </a:tblGrid>
              <a:tr h="214890">
                <a:tc>
                  <a:txBody>
                    <a:bodyPr/>
                    <a:lstStyle/>
                    <a:p>
                      <a:r>
                        <a:rPr lang="en-US" sz="1800" dirty="0"/>
                        <a:t>Reference</a:t>
                      </a:r>
                    </a:p>
                  </a:txBody>
                  <a:tcPr/>
                </a:tc>
                <a:tc gridSpan="2">
                  <a:txBody>
                    <a:bodyPr/>
                    <a:lstStyle/>
                    <a:p>
                      <a:pPr algn="r"/>
                      <a:r>
                        <a:rPr lang="en-US" sz="1800" dirty="0"/>
                        <a:t> Obs. factor</a:t>
                      </a:r>
                    </a:p>
                  </a:txBody>
                  <a:tcPr/>
                </a:tc>
                <a:tc hMerge="1">
                  <a:txBody>
                    <a:bodyPr/>
                    <a:lstStyle/>
                    <a:p>
                      <a:pPr algn="r"/>
                      <a:endParaRPr lang="en-US" sz="2400" dirty="0"/>
                    </a:p>
                  </a:txBody>
                  <a:tcPr/>
                </a:tc>
                <a:tc>
                  <a:txBody>
                    <a:bodyPr/>
                    <a:lstStyle/>
                    <a:p>
                      <a:pPr algn="r"/>
                      <a:r>
                        <a:rPr lang="en-US" sz="1800" dirty="0"/>
                        <a:t> Expected</a:t>
                      </a:r>
                    </a:p>
                  </a:txBody>
                  <a:tcPr/>
                </a:tc>
                <a:tc>
                  <a:txBody>
                    <a:bodyPr/>
                    <a:lstStyle/>
                    <a:p>
                      <a:pPr algn="r"/>
                      <a:r>
                        <a:rPr lang="en-US" sz="1800" dirty="0"/>
                        <a:t>Actual</a:t>
                      </a:r>
                    </a:p>
                  </a:txBody>
                  <a:tcPr/>
                </a:tc>
                <a:tc>
                  <a:txBody>
                    <a:bodyPr/>
                    <a:lstStyle/>
                    <a:p>
                      <a:pPr algn="r"/>
                      <a:r>
                        <a:rPr lang="en-US" sz="1800" dirty="0"/>
                        <a:t>Exp./Act.</a:t>
                      </a:r>
                    </a:p>
                  </a:txBody>
                  <a:tcPr/>
                </a:tc>
                <a:extLst>
                  <a:ext uri="{0D108BD9-81ED-4DB2-BD59-A6C34878D82A}">
                    <a16:rowId xmlns:a16="http://schemas.microsoft.com/office/drawing/2014/main" val="3551372301"/>
                  </a:ext>
                </a:extLst>
              </a:tr>
              <a:tr h="370840">
                <a:tc gridSpan="6">
                  <a:txBody>
                    <a:bodyPr/>
                    <a:lstStyle/>
                    <a:p>
                      <a:pPr algn="ctr"/>
                      <a:r>
                        <a:rPr lang="en-US" sz="1800" i="1" dirty="0">
                          <a:solidFill>
                            <a:schemeClr val="tx1"/>
                          </a:solidFill>
                        </a:rPr>
                        <a:t>Milky Way</a:t>
                      </a:r>
                    </a:p>
                  </a:txBody>
                  <a:tcP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2000" i="1" dirty="0"/>
                    </a:p>
                  </a:txBody>
                  <a:tcPr/>
                </a:tc>
                <a:tc hMerge="1">
                  <a:txBody>
                    <a:bodyPr/>
                    <a:lstStyle/>
                    <a:p>
                      <a:pPr algn="r"/>
                      <a:endParaRPr lang="en-US" sz="2000" i="1" dirty="0"/>
                    </a:p>
                  </a:txBody>
                  <a:tcPr/>
                </a:tc>
                <a:extLst>
                  <a:ext uri="{0D108BD9-81ED-4DB2-BD59-A6C34878D82A}">
                    <a16:rowId xmlns:a16="http://schemas.microsoft.com/office/drawing/2014/main" val="2192543796"/>
                  </a:ext>
                </a:extLst>
              </a:tr>
              <a:tr h="370840">
                <a:tc gridSpan="2">
                  <a:txBody>
                    <a:bodyPr/>
                    <a:lstStyle/>
                    <a:p>
                      <a:r>
                        <a:rPr lang="en-US" sz="1800" dirty="0">
                          <a:solidFill>
                            <a:schemeClr val="tx1"/>
                          </a:solidFill>
                        </a:rPr>
                        <a:t>Davies 1994</a:t>
                      </a:r>
                    </a:p>
                  </a:txBody>
                  <a:tcPr/>
                </a:tc>
                <a:tc hMerge="1">
                  <a:txBody>
                    <a:bodyPr/>
                    <a:lstStyle/>
                    <a:p>
                      <a:pPr algn="r"/>
                      <a:r>
                        <a:rPr lang="en-US" sz="2000" dirty="0"/>
                        <a:t>0.47</a:t>
                      </a:r>
                    </a:p>
                  </a:txBody>
                  <a:tcPr/>
                </a:tc>
                <a:tc>
                  <a:txBody>
                    <a:bodyPr/>
                    <a:lstStyle/>
                    <a:p>
                      <a:pPr algn="r"/>
                      <a:r>
                        <a:rPr lang="en-US" sz="1800" dirty="0">
                          <a:solidFill>
                            <a:schemeClr val="tx1"/>
                          </a:solidFill>
                        </a:rPr>
                        <a:t>0.47</a:t>
                      </a:r>
                    </a:p>
                  </a:txBody>
                  <a:tcPr/>
                </a:tc>
                <a:tc>
                  <a:txBody>
                    <a:bodyPr/>
                    <a:lstStyle/>
                    <a:p>
                      <a:pPr algn="r"/>
                      <a:r>
                        <a:rPr lang="en-US" sz="1800" dirty="0">
                          <a:solidFill>
                            <a:schemeClr val="tx1"/>
                          </a:solidFill>
                        </a:rPr>
                        <a:t>2,256</a:t>
                      </a:r>
                    </a:p>
                  </a:txBody>
                  <a:tcPr/>
                </a:tc>
                <a:tc>
                  <a:txBody>
                    <a:bodyPr/>
                    <a:lstStyle/>
                    <a:p>
                      <a:pPr algn="r"/>
                      <a:r>
                        <a:rPr lang="en-US" sz="1800" dirty="0">
                          <a:solidFill>
                            <a:schemeClr val="tx1"/>
                          </a:solidFill>
                        </a:rPr>
                        <a:t>205</a:t>
                      </a:r>
                    </a:p>
                  </a:txBody>
                  <a:tcPr/>
                </a:tc>
                <a:tc>
                  <a:txBody>
                    <a:bodyPr/>
                    <a:lstStyle/>
                    <a:p>
                      <a:pPr algn="r"/>
                      <a:r>
                        <a:rPr lang="en-US" sz="1800" dirty="0">
                          <a:solidFill>
                            <a:schemeClr val="tx1"/>
                          </a:solidFill>
                        </a:rPr>
                        <a:t>9.1</a:t>
                      </a:r>
                    </a:p>
                  </a:txBody>
                  <a:tcPr/>
                </a:tc>
                <a:extLst>
                  <a:ext uri="{0D108BD9-81ED-4DB2-BD59-A6C34878D82A}">
                    <a16:rowId xmlns:a16="http://schemas.microsoft.com/office/drawing/2014/main" val="3621976217"/>
                  </a:ext>
                </a:extLst>
              </a:tr>
              <a:tr h="370840">
                <a:tc gridSpan="2">
                  <a:txBody>
                    <a:bodyPr/>
                    <a:lstStyle/>
                    <a:p>
                      <a:r>
                        <a:rPr lang="en-US" sz="1800" dirty="0">
                          <a:solidFill>
                            <a:schemeClr val="tx1"/>
                          </a:solidFill>
                        </a:rPr>
                        <a:t>Green 2014</a:t>
                      </a:r>
                    </a:p>
                  </a:txBody>
                  <a:tcPr/>
                </a:tc>
                <a:tc hMerge="1">
                  <a:txBody>
                    <a:bodyPr/>
                    <a:lstStyle/>
                    <a:p>
                      <a:pPr algn="r"/>
                      <a:r>
                        <a:rPr lang="en-US" sz="2000" dirty="0"/>
                        <a:t>0.67</a:t>
                      </a:r>
                    </a:p>
                  </a:txBody>
                  <a:tcPr/>
                </a:tc>
                <a:tc>
                  <a:txBody>
                    <a:bodyPr/>
                    <a:lstStyle/>
                    <a:p>
                      <a:pPr algn="r"/>
                      <a:r>
                        <a:rPr lang="en-US" sz="1800" dirty="0">
                          <a:solidFill>
                            <a:schemeClr val="tx1"/>
                          </a:solidFill>
                        </a:rPr>
                        <a:t>0.67</a:t>
                      </a:r>
                    </a:p>
                  </a:txBody>
                  <a:tcPr/>
                </a:tc>
                <a:tc>
                  <a:txBody>
                    <a:bodyPr/>
                    <a:lstStyle/>
                    <a:p>
                      <a:pPr algn="r"/>
                      <a:r>
                        <a:rPr lang="en-US" sz="1800" dirty="0">
                          <a:solidFill>
                            <a:schemeClr val="tx1"/>
                          </a:solidFill>
                        </a:rPr>
                        <a:t>3,216</a:t>
                      </a:r>
                    </a:p>
                  </a:txBody>
                  <a:tcPr/>
                </a:tc>
                <a:tc>
                  <a:txBody>
                    <a:bodyPr/>
                    <a:lstStyle/>
                    <a:p>
                      <a:pPr algn="r"/>
                      <a:r>
                        <a:rPr lang="en-US" sz="1800" dirty="0">
                          <a:solidFill>
                            <a:schemeClr val="tx1"/>
                          </a:solidFill>
                        </a:rPr>
                        <a:t>294</a:t>
                      </a:r>
                    </a:p>
                  </a:txBody>
                  <a:tcPr/>
                </a:tc>
                <a:tc>
                  <a:txBody>
                    <a:bodyPr/>
                    <a:lstStyle/>
                    <a:p>
                      <a:pPr algn="r"/>
                      <a:r>
                        <a:rPr lang="en-US" sz="1800" dirty="0">
                          <a:solidFill>
                            <a:schemeClr val="tx1"/>
                          </a:solidFill>
                        </a:rPr>
                        <a:t>9.1</a:t>
                      </a:r>
                    </a:p>
                  </a:txBody>
                  <a:tcPr/>
                </a:tc>
                <a:extLst>
                  <a:ext uri="{0D108BD9-81ED-4DB2-BD59-A6C34878D82A}">
                    <a16:rowId xmlns:a16="http://schemas.microsoft.com/office/drawing/2014/main" val="4043869440"/>
                  </a:ext>
                </a:extLst>
              </a:tr>
              <a:tr h="370840">
                <a:tc gridSpan="6">
                  <a:txBody>
                    <a:bodyPr/>
                    <a:lstStyle/>
                    <a:p>
                      <a:pPr algn="ctr"/>
                      <a:r>
                        <a:rPr lang="en-US" sz="1800" i="1" dirty="0">
                          <a:solidFill>
                            <a:schemeClr val="tx1"/>
                          </a:solidFill>
                        </a:rPr>
                        <a:t>Large Magellanic Cloud (160K light years away; 10% mass of Milky Way)</a:t>
                      </a:r>
                    </a:p>
                  </a:txBody>
                  <a:tcPr>
                    <a:solidFill>
                      <a:schemeClr val="bg2"/>
                    </a:solidFill>
                  </a:tcPr>
                </a:tc>
                <a:tc hMerge="1">
                  <a:txBody>
                    <a:bodyPr/>
                    <a:lstStyle/>
                    <a:p>
                      <a:endParaRPr lang="en-US" sz="2400" dirty="0"/>
                    </a:p>
                  </a:txBody>
                  <a:tcPr/>
                </a:tc>
                <a:tc hMerge="1">
                  <a:txBody>
                    <a:bodyPr/>
                    <a:lstStyle/>
                    <a:p>
                      <a:endParaRPr lang="en-US"/>
                    </a:p>
                  </a:txBody>
                  <a:tcPr/>
                </a:tc>
                <a:tc hMerge="1">
                  <a:txBody>
                    <a:bodyPr/>
                    <a:lstStyle/>
                    <a:p>
                      <a:endParaRPr lang="en-US"/>
                    </a:p>
                  </a:txBody>
                  <a:tcPr/>
                </a:tc>
                <a:tc hMerge="1">
                  <a:txBody>
                    <a:bodyPr/>
                    <a:lstStyle/>
                    <a:p>
                      <a:pPr algn="ctr"/>
                      <a:endParaRPr lang="en-US" sz="2000" i="1" dirty="0"/>
                    </a:p>
                  </a:txBody>
                  <a:tcPr/>
                </a:tc>
                <a:tc hMerge="1">
                  <a:txBody>
                    <a:bodyPr/>
                    <a:lstStyle/>
                    <a:p>
                      <a:pPr algn="r"/>
                      <a:endParaRPr lang="en-US" sz="2000" i="1" dirty="0"/>
                    </a:p>
                  </a:txBody>
                  <a:tcPr/>
                </a:tc>
                <a:extLst>
                  <a:ext uri="{0D108BD9-81ED-4DB2-BD59-A6C34878D82A}">
                    <a16:rowId xmlns:a16="http://schemas.microsoft.com/office/drawing/2014/main" val="98354640"/>
                  </a:ext>
                </a:extLst>
              </a:tr>
              <a:tr h="370840">
                <a:tc gridSpan="2">
                  <a:txBody>
                    <a:bodyPr/>
                    <a:lstStyle/>
                    <a:p>
                      <a:r>
                        <a:rPr lang="en-US" sz="1800" dirty="0">
                          <a:solidFill>
                            <a:schemeClr val="tx1"/>
                          </a:solidFill>
                        </a:rPr>
                        <a:t>Davies 1994</a:t>
                      </a:r>
                    </a:p>
                  </a:txBody>
                  <a:tcPr/>
                </a:tc>
                <a:tc hMerge="1">
                  <a:txBody>
                    <a:bodyPr/>
                    <a:lstStyle/>
                    <a:p>
                      <a:pPr algn="r"/>
                      <a:r>
                        <a:rPr lang="en-US" sz="2000" dirty="0"/>
                        <a:t>0.47</a:t>
                      </a:r>
                    </a:p>
                  </a:txBody>
                  <a:tcPr/>
                </a:tc>
                <a:tc>
                  <a:txBody>
                    <a:bodyPr/>
                    <a:lstStyle/>
                    <a:p>
                      <a:pPr algn="r"/>
                      <a:r>
                        <a:rPr lang="en-US" sz="1800" dirty="0">
                          <a:solidFill>
                            <a:schemeClr val="tx1"/>
                          </a:solidFill>
                        </a:rPr>
                        <a:t>0.59</a:t>
                      </a:r>
                    </a:p>
                  </a:txBody>
                  <a:tcPr/>
                </a:tc>
                <a:tc>
                  <a:txBody>
                    <a:bodyPr/>
                    <a:lstStyle/>
                    <a:p>
                      <a:pPr algn="r"/>
                      <a:r>
                        <a:rPr lang="en-US" sz="1800" dirty="0">
                          <a:solidFill>
                            <a:schemeClr val="tx1"/>
                          </a:solidFill>
                        </a:rPr>
                        <a:t>281</a:t>
                      </a:r>
                    </a:p>
                  </a:txBody>
                  <a:tcPr/>
                </a:tc>
                <a:tc>
                  <a:txBody>
                    <a:bodyPr/>
                    <a:lstStyle/>
                    <a:p>
                      <a:pPr algn="r"/>
                      <a:r>
                        <a:rPr lang="en-US" sz="1800">
                          <a:solidFill>
                            <a:schemeClr val="tx1"/>
                          </a:solidFill>
                        </a:rPr>
                        <a:t>29</a:t>
                      </a:r>
                      <a:endParaRPr lang="en-US" sz="1800" dirty="0">
                        <a:solidFill>
                          <a:schemeClr val="tx1"/>
                        </a:solidFill>
                      </a:endParaRPr>
                    </a:p>
                  </a:txBody>
                  <a:tcPr/>
                </a:tc>
                <a:tc>
                  <a:txBody>
                    <a:bodyPr/>
                    <a:lstStyle/>
                    <a:p>
                      <a:pPr algn="r"/>
                      <a:r>
                        <a:rPr lang="en-US" sz="1800" dirty="0">
                          <a:solidFill>
                            <a:schemeClr val="tx1"/>
                          </a:solidFill>
                        </a:rPr>
                        <a:t>9.7</a:t>
                      </a:r>
                    </a:p>
                  </a:txBody>
                  <a:tcPr/>
                </a:tc>
                <a:extLst>
                  <a:ext uri="{0D108BD9-81ED-4DB2-BD59-A6C34878D82A}">
                    <a16:rowId xmlns:a16="http://schemas.microsoft.com/office/drawing/2014/main" val="3257898458"/>
                  </a:ext>
                </a:extLst>
              </a:tr>
              <a:tr h="370840">
                <a:tc gridSpan="2">
                  <a:txBody>
                    <a:bodyPr/>
                    <a:lstStyle/>
                    <a:p>
                      <a:r>
                        <a:rPr lang="en-US" sz="1800" dirty="0">
                          <a:solidFill>
                            <a:schemeClr val="tx1"/>
                          </a:solidFill>
                        </a:rPr>
                        <a:t>Seok 2013; Badenes 2010</a:t>
                      </a:r>
                    </a:p>
                  </a:txBody>
                  <a:tcPr/>
                </a:tc>
                <a:tc hMerge="1">
                  <a:txBody>
                    <a:bodyPr/>
                    <a:lstStyle/>
                    <a:p>
                      <a:pPr algn="r"/>
                      <a:r>
                        <a:rPr lang="en-US" sz="2000" dirty="0"/>
                        <a:t>0.67</a:t>
                      </a:r>
                    </a:p>
                  </a:txBody>
                  <a:tcPr/>
                </a:tc>
                <a:tc>
                  <a:txBody>
                    <a:bodyPr/>
                    <a:lstStyle/>
                    <a:p>
                      <a:pPr algn="r"/>
                      <a:r>
                        <a:rPr lang="en-US" sz="1800" dirty="0">
                          <a:solidFill>
                            <a:schemeClr val="tx1"/>
                          </a:solidFill>
                        </a:rPr>
                        <a:t>0.95</a:t>
                      </a:r>
                    </a:p>
                  </a:txBody>
                  <a:tcPr/>
                </a:tc>
                <a:tc>
                  <a:txBody>
                    <a:bodyPr/>
                    <a:lstStyle/>
                    <a:p>
                      <a:pPr algn="r"/>
                      <a:r>
                        <a:rPr lang="en-US" sz="1800" dirty="0">
                          <a:solidFill>
                            <a:schemeClr val="tx1"/>
                          </a:solidFill>
                        </a:rPr>
                        <a:t>456</a:t>
                      </a:r>
                    </a:p>
                  </a:txBody>
                  <a:tcPr/>
                </a:tc>
                <a:tc>
                  <a:txBody>
                    <a:bodyPr/>
                    <a:lstStyle/>
                    <a:p>
                      <a:pPr algn="r"/>
                      <a:r>
                        <a:rPr lang="en-US" sz="1800" dirty="0">
                          <a:solidFill>
                            <a:schemeClr val="tx1"/>
                          </a:solidFill>
                        </a:rPr>
                        <a:t>47</a:t>
                      </a:r>
                    </a:p>
                  </a:txBody>
                  <a:tcPr/>
                </a:tc>
                <a:tc>
                  <a:txBody>
                    <a:bodyPr/>
                    <a:lstStyle/>
                    <a:p>
                      <a:pPr algn="r"/>
                      <a:r>
                        <a:rPr lang="en-US" sz="1800" dirty="0">
                          <a:solidFill>
                            <a:schemeClr val="tx1"/>
                          </a:solidFill>
                        </a:rPr>
                        <a:t>9.7</a:t>
                      </a:r>
                    </a:p>
                  </a:txBody>
                  <a:tcPr/>
                </a:tc>
                <a:extLst>
                  <a:ext uri="{0D108BD9-81ED-4DB2-BD59-A6C34878D82A}">
                    <a16:rowId xmlns:a16="http://schemas.microsoft.com/office/drawing/2014/main" val="2650842430"/>
                  </a:ext>
                </a:extLst>
              </a:tr>
              <a:tr h="370840">
                <a:tc gridSpan="6">
                  <a:txBody>
                    <a:bodyPr/>
                    <a:lstStyle/>
                    <a:p>
                      <a:pPr algn="ctr"/>
                      <a:r>
                        <a:rPr lang="en-US" sz="1800" i="1" dirty="0">
                          <a:solidFill>
                            <a:schemeClr val="tx1"/>
                          </a:solidFill>
                        </a:rPr>
                        <a:t>Small Magellanic Cloud (200K light years away; 7% mass of Milky Way)</a:t>
                      </a:r>
                    </a:p>
                  </a:txBody>
                  <a:tcPr>
                    <a:solidFill>
                      <a:schemeClr val="bg2"/>
                    </a:solidFill>
                  </a:tcPr>
                </a:tc>
                <a:tc hMerge="1">
                  <a:txBody>
                    <a:bodyPr/>
                    <a:lstStyle/>
                    <a:p>
                      <a:endParaRPr lang="en-US" sz="2200" dirty="0"/>
                    </a:p>
                  </a:txBody>
                  <a:tcPr/>
                </a:tc>
                <a:tc hMerge="1">
                  <a:txBody>
                    <a:bodyPr/>
                    <a:lstStyle/>
                    <a:p>
                      <a:endParaRPr lang="en-US"/>
                    </a:p>
                  </a:txBody>
                  <a:tcPr/>
                </a:tc>
                <a:tc hMerge="1">
                  <a:txBody>
                    <a:bodyPr/>
                    <a:lstStyle/>
                    <a:p>
                      <a:endParaRPr lang="en-US"/>
                    </a:p>
                  </a:txBody>
                  <a:tcPr/>
                </a:tc>
                <a:tc hMerge="1">
                  <a:txBody>
                    <a:bodyPr/>
                    <a:lstStyle/>
                    <a:p>
                      <a:pPr algn="ctr"/>
                      <a:endParaRPr lang="en-US" sz="2000" i="1" dirty="0"/>
                    </a:p>
                  </a:txBody>
                  <a:tcPr/>
                </a:tc>
                <a:tc hMerge="1">
                  <a:txBody>
                    <a:bodyPr/>
                    <a:lstStyle/>
                    <a:p>
                      <a:pPr algn="r"/>
                      <a:endParaRPr lang="en-US" sz="2000" i="1" dirty="0">
                        <a:solidFill>
                          <a:schemeClr val="tx1"/>
                        </a:solidFill>
                      </a:endParaRPr>
                    </a:p>
                  </a:txBody>
                  <a:tcPr/>
                </a:tc>
                <a:extLst>
                  <a:ext uri="{0D108BD9-81ED-4DB2-BD59-A6C34878D82A}">
                    <a16:rowId xmlns:a16="http://schemas.microsoft.com/office/drawing/2014/main" val="2368650828"/>
                  </a:ext>
                </a:extLst>
              </a:tr>
              <a:tr h="370840">
                <a:tc gridSpan="2">
                  <a:txBody>
                    <a:bodyPr/>
                    <a:lstStyle/>
                    <a:p>
                      <a:r>
                        <a:rPr lang="en-US" sz="1800" dirty="0">
                          <a:solidFill>
                            <a:schemeClr val="tx1"/>
                          </a:solidFill>
                        </a:rPr>
                        <a:t>Badenes 2010</a:t>
                      </a:r>
                    </a:p>
                  </a:txBody>
                  <a:tcPr/>
                </a:tc>
                <a:tc hMerge="1">
                  <a:txBody>
                    <a:bodyPr/>
                    <a:lstStyle/>
                    <a:p>
                      <a:pPr algn="r"/>
                      <a:r>
                        <a:rPr lang="en-US" sz="2000" dirty="0"/>
                        <a:t>0.67</a:t>
                      </a:r>
                    </a:p>
                  </a:txBody>
                  <a:tcPr/>
                </a:tc>
                <a:tc>
                  <a:txBody>
                    <a:bodyPr/>
                    <a:lstStyle/>
                    <a:p>
                      <a:pPr algn="r"/>
                      <a:r>
                        <a:rPr lang="en-US" sz="1800" dirty="0">
                          <a:solidFill>
                            <a:schemeClr val="tx1"/>
                          </a:solidFill>
                        </a:rPr>
                        <a:t>0.95</a:t>
                      </a:r>
                    </a:p>
                  </a:txBody>
                  <a:tcPr/>
                </a:tc>
                <a:tc>
                  <a:txBody>
                    <a:bodyPr/>
                    <a:lstStyle/>
                    <a:p>
                      <a:pPr algn="r"/>
                      <a:r>
                        <a:rPr lang="en-US" sz="1800" dirty="0">
                          <a:solidFill>
                            <a:schemeClr val="tx1"/>
                          </a:solidFill>
                        </a:rPr>
                        <a:t>319</a:t>
                      </a:r>
                    </a:p>
                  </a:txBody>
                  <a:tcPr/>
                </a:tc>
                <a:tc>
                  <a:txBody>
                    <a:bodyPr/>
                    <a:lstStyle/>
                    <a:p>
                      <a:pPr algn="r"/>
                      <a:r>
                        <a:rPr lang="en-US" sz="1800">
                          <a:solidFill>
                            <a:schemeClr val="tx1"/>
                          </a:solidFill>
                        </a:rPr>
                        <a:t>23</a:t>
                      </a:r>
                      <a:endParaRPr lang="en-US" sz="1800" dirty="0">
                        <a:solidFill>
                          <a:schemeClr val="tx1"/>
                        </a:solidFill>
                      </a:endParaRPr>
                    </a:p>
                  </a:txBody>
                  <a:tcPr/>
                </a:tc>
                <a:tc>
                  <a:txBody>
                    <a:bodyPr/>
                    <a:lstStyle/>
                    <a:p>
                      <a:pPr algn="r"/>
                      <a:r>
                        <a:rPr lang="en-US" sz="1800" dirty="0">
                          <a:solidFill>
                            <a:schemeClr val="tx1"/>
                          </a:solidFill>
                        </a:rPr>
                        <a:t>13.9</a:t>
                      </a:r>
                    </a:p>
                  </a:txBody>
                  <a:tcPr/>
                </a:tc>
                <a:extLst>
                  <a:ext uri="{0D108BD9-81ED-4DB2-BD59-A6C34878D82A}">
                    <a16:rowId xmlns:a16="http://schemas.microsoft.com/office/drawing/2014/main" val="1061888163"/>
                  </a:ext>
                </a:extLst>
              </a:tr>
              <a:tr h="370840">
                <a:tc gridSpan="6">
                  <a:txBody>
                    <a:bodyPr/>
                    <a:lstStyle/>
                    <a:p>
                      <a:pPr algn="ctr"/>
                      <a:r>
                        <a:rPr lang="en-US" sz="1800" i="1" dirty="0">
                          <a:solidFill>
                            <a:schemeClr val="tx1"/>
                          </a:solidFill>
                        </a:rPr>
                        <a:t>M33 (2.7M light years away; 10% mass of Milky way)</a:t>
                      </a:r>
                    </a:p>
                  </a:txBody>
                  <a:tcPr>
                    <a:solidFill>
                      <a:schemeClr val="bg2"/>
                    </a:solidFill>
                  </a:tcPr>
                </a:tc>
                <a:tc hMerge="1">
                  <a:txBody>
                    <a:bodyPr/>
                    <a:lstStyle/>
                    <a:p>
                      <a:endParaRPr lang="en-US" sz="2000" dirty="0"/>
                    </a:p>
                  </a:txBody>
                  <a:tcPr/>
                </a:tc>
                <a:tc hMerge="1">
                  <a:txBody>
                    <a:bodyPr/>
                    <a:lstStyle/>
                    <a:p>
                      <a:endParaRPr lang="en-US" sz="2000" dirty="0"/>
                    </a:p>
                  </a:txBody>
                  <a:tcPr/>
                </a:tc>
                <a:tc hMerge="1">
                  <a:txBody>
                    <a:bodyPr/>
                    <a:lstStyle/>
                    <a:p>
                      <a:pPr algn="r"/>
                      <a:endParaRPr lang="en-US" sz="2000" dirty="0"/>
                    </a:p>
                  </a:txBody>
                  <a:tcPr/>
                </a:tc>
                <a:tc hMerge="1">
                  <a:txBody>
                    <a:bodyPr/>
                    <a:lstStyle/>
                    <a:p>
                      <a:pPr algn="r"/>
                      <a:endParaRPr lang="en-US" sz="2000" dirty="0"/>
                    </a:p>
                  </a:txBody>
                  <a:tcPr/>
                </a:tc>
                <a:tc hMerge="1">
                  <a:txBody>
                    <a:bodyPr/>
                    <a:lstStyle/>
                    <a:p>
                      <a:endParaRPr lang="en-US" sz="2000" dirty="0"/>
                    </a:p>
                  </a:txBody>
                  <a:tcPr/>
                </a:tc>
                <a:extLst>
                  <a:ext uri="{0D108BD9-81ED-4DB2-BD59-A6C34878D82A}">
                    <a16:rowId xmlns:a16="http://schemas.microsoft.com/office/drawing/2014/main" val="2114098803"/>
                  </a:ext>
                </a:extLst>
              </a:tr>
              <a:tr h="370840">
                <a:tc gridSpan="2">
                  <a:txBody>
                    <a:bodyPr/>
                    <a:lstStyle/>
                    <a:p>
                      <a:r>
                        <a:rPr lang="en-US" sz="1800" dirty="0">
                          <a:solidFill>
                            <a:schemeClr val="tx1"/>
                          </a:solidFill>
                        </a:rPr>
                        <a:t>Long 2010</a:t>
                      </a:r>
                    </a:p>
                  </a:txBody>
                  <a:tcPr/>
                </a:tc>
                <a:tc hMerge="1">
                  <a:txBody>
                    <a:bodyPr/>
                    <a:lstStyle/>
                    <a:p>
                      <a:endParaRPr lang="en-US" sz="2000" dirty="0"/>
                    </a:p>
                  </a:txBody>
                  <a:tcPr/>
                </a:tc>
                <a:tc>
                  <a:txBody>
                    <a:bodyPr/>
                    <a:lstStyle/>
                    <a:p>
                      <a:pPr algn="r"/>
                      <a:r>
                        <a:rPr lang="en-US" sz="1800" dirty="0">
                          <a:solidFill>
                            <a:schemeClr val="tx1"/>
                          </a:solidFill>
                        </a:rPr>
                        <a:t>0.90</a:t>
                      </a:r>
                    </a:p>
                  </a:txBody>
                  <a:tcPr/>
                </a:tc>
                <a:tc>
                  <a:txBody>
                    <a:bodyPr/>
                    <a:lstStyle/>
                    <a:p>
                      <a:pPr algn="r"/>
                      <a:r>
                        <a:rPr lang="en-US" sz="1800" dirty="0">
                          <a:solidFill>
                            <a:schemeClr val="tx1"/>
                          </a:solidFill>
                        </a:rPr>
                        <a:t>432</a:t>
                      </a:r>
                    </a:p>
                  </a:txBody>
                  <a:tcPr/>
                </a:tc>
                <a:tc>
                  <a:txBody>
                    <a:bodyPr/>
                    <a:lstStyle/>
                    <a:p>
                      <a:pPr algn="r"/>
                      <a:r>
                        <a:rPr lang="en-US" sz="1800" dirty="0">
                          <a:solidFill>
                            <a:schemeClr val="tx1"/>
                          </a:solidFill>
                        </a:rPr>
                        <a:t>100</a:t>
                      </a:r>
                    </a:p>
                  </a:txBody>
                  <a:tcPr/>
                </a:tc>
                <a:tc>
                  <a:txBody>
                    <a:bodyPr/>
                    <a:lstStyle/>
                    <a:p>
                      <a:pPr algn="r"/>
                      <a:r>
                        <a:rPr lang="en-US" sz="1800" dirty="0">
                          <a:solidFill>
                            <a:schemeClr val="tx1"/>
                          </a:solidFill>
                        </a:rPr>
                        <a:t>4.3</a:t>
                      </a:r>
                    </a:p>
                  </a:txBody>
                  <a:tcPr/>
                </a:tc>
                <a:extLst>
                  <a:ext uri="{0D108BD9-81ED-4DB2-BD59-A6C34878D82A}">
                    <a16:rowId xmlns:a16="http://schemas.microsoft.com/office/drawing/2014/main" val="2738047115"/>
                  </a:ext>
                </a:extLst>
              </a:tr>
            </a:tbl>
          </a:graphicData>
        </a:graphic>
      </p:graphicFrame>
      <p:sp>
        <p:nvSpPr>
          <p:cNvPr id="7" name="Rectangle 6">
            <a:extLst>
              <a:ext uri="{FF2B5EF4-FFF2-40B4-BE49-F238E27FC236}">
                <a16:creationId xmlns:a16="http://schemas.microsoft.com/office/drawing/2014/main" id="{AA1AFAE7-1C7A-4242-9A9B-60C47C391D3F}"/>
              </a:ext>
            </a:extLst>
          </p:cNvPr>
          <p:cNvSpPr/>
          <p:nvPr/>
        </p:nvSpPr>
        <p:spPr>
          <a:xfrm>
            <a:off x="1277802" y="6043384"/>
            <a:ext cx="9930310" cy="461665"/>
          </a:xfrm>
          <a:prstGeom prst="rect">
            <a:avLst/>
          </a:prstGeom>
        </p:spPr>
        <p:txBody>
          <a:bodyPr wrap="square">
            <a:spAutoFit/>
          </a:bodyPr>
          <a:lstStyle/>
          <a:p>
            <a:r>
              <a:rPr lang="en-US" sz="2400" b="1" i="1" dirty="0"/>
              <a:t>The paucity of SNRs suggests only thousands not billions of years of history.</a:t>
            </a:r>
          </a:p>
        </p:txBody>
      </p:sp>
      <p:sp>
        <p:nvSpPr>
          <p:cNvPr id="9" name="Slide Number Placeholder 8">
            <a:extLst>
              <a:ext uri="{FF2B5EF4-FFF2-40B4-BE49-F238E27FC236}">
                <a16:creationId xmlns:a16="http://schemas.microsoft.com/office/drawing/2014/main" id="{607CF73D-65C0-4BB8-83F9-F42D8809343F}"/>
              </a:ext>
            </a:extLst>
          </p:cNvPr>
          <p:cNvSpPr>
            <a:spLocks noGrp="1"/>
          </p:cNvSpPr>
          <p:nvPr>
            <p:ph type="sldNum" sz="quarter" idx="12"/>
          </p:nvPr>
        </p:nvSpPr>
        <p:spPr/>
        <p:txBody>
          <a:bodyPr/>
          <a:lstStyle/>
          <a:p>
            <a:fld id="{2D6B159C-BABD-4D50-B13C-076378BA4709}" type="slidenum">
              <a:rPr lang="en-US" smtClean="0"/>
              <a:t>19</a:t>
            </a:fld>
            <a:endParaRPr lang="en-US" dirty="0"/>
          </a:p>
        </p:txBody>
      </p:sp>
    </p:spTree>
    <p:extLst>
      <p:ext uri="{BB962C8B-B14F-4D97-AF65-F5344CB8AC3E}">
        <p14:creationId xmlns:p14="http://schemas.microsoft.com/office/powerpoint/2010/main" val="42243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68E0F-4317-41DB-BC04-987AE25D1204}"/>
              </a:ext>
            </a:extLst>
          </p:cNvPr>
          <p:cNvSpPr>
            <a:spLocks noGrp="1"/>
          </p:cNvSpPr>
          <p:nvPr>
            <p:ph type="title"/>
          </p:nvPr>
        </p:nvSpPr>
        <p:spPr/>
        <p:txBody>
          <a:bodyPr/>
          <a:lstStyle/>
          <a:p>
            <a:r>
              <a:rPr lang="en-US" dirty="0"/>
              <a:t>Formulation of the Distant Starlight Problem</a:t>
            </a:r>
          </a:p>
        </p:txBody>
      </p:sp>
      <p:sp>
        <p:nvSpPr>
          <p:cNvPr id="3" name="Content Placeholder 2">
            <a:extLst>
              <a:ext uri="{FF2B5EF4-FFF2-40B4-BE49-F238E27FC236}">
                <a16:creationId xmlns:a16="http://schemas.microsoft.com/office/drawing/2014/main" id="{AF447883-CA76-46FB-8E8C-D7D99DF839CA}"/>
              </a:ext>
            </a:extLst>
          </p:cNvPr>
          <p:cNvSpPr>
            <a:spLocks noGrp="1"/>
          </p:cNvSpPr>
          <p:nvPr>
            <p:ph idx="1"/>
          </p:nvPr>
        </p:nvSpPr>
        <p:spPr>
          <a:xfrm>
            <a:off x="838200" y="2948939"/>
            <a:ext cx="10515600" cy="960121"/>
          </a:xfrm>
        </p:spPr>
        <p:txBody>
          <a:bodyPr>
            <a:normAutofit/>
          </a:bodyPr>
          <a:lstStyle/>
          <a:p>
            <a:pPr marL="0" indent="0">
              <a:lnSpc>
                <a:spcPct val="110000"/>
              </a:lnSpc>
              <a:buNone/>
            </a:pPr>
            <a:r>
              <a:rPr lang="en-US" dirty="0"/>
              <a:t>“If Creation occurred only a few thousand years ago, how can we see light from stars that are billions of light years away?”</a:t>
            </a:r>
          </a:p>
        </p:txBody>
      </p:sp>
      <p:sp>
        <p:nvSpPr>
          <p:cNvPr id="4" name="Content Placeholder 2">
            <a:extLst>
              <a:ext uri="{FF2B5EF4-FFF2-40B4-BE49-F238E27FC236}">
                <a16:creationId xmlns:a16="http://schemas.microsoft.com/office/drawing/2014/main" id="{D8F537CF-6159-4218-B8BC-CC0773944D32}"/>
              </a:ext>
            </a:extLst>
          </p:cNvPr>
          <p:cNvSpPr txBox="1">
            <a:spLocks/>
          </p:cNvSpPr>
          <p:nvPr/>
        </p:nvSpPr>
        <p:spPr>
          <a:xfrm>
            <a:off x="2292263" y="5048539"/>
            <a:ext cx="9594937" cy="6263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t>The theory, which gave us the speed of light limit, also provides the solution. </a:t>
            </a:r>
          </a:p>
        </p:txBody>
      </p:sp>
      <p:sp>
        <p:nvSpPr>
          <p:cNvPr id="6" name="Slide Number Placeholder 5">
            <a:extLst>
              <a:ext uri="{FF2B5EF4-FFF2-40B4-BE49-F238E27FC236}">
                <a16:creationId xmlns:a16="http://schemas.microsoft.com/office/drawing/2014/main" id="{43D0F984-3AC6-4CF9-9CF6-0EA91F0B4152}"/>
              </a:ext>
            </a:extLst>
          </p:cNvPr>
          <p:cNvSpPr>
            <a:spLocks noGrp="1"/>
          </p:cNvSpPr>
          <p:nvPr>
            <p:ph type="sldNum" sz="quarter" idx="12"/>
          </p:nvPr>
        </p:nvSpPr>
        <p:spPr/>
        <p:txBody>
          <a:bodyPr/>
          <a:lstStyle/>
          <a:p>
            <a:fld id="{2D6B159C-BABD-4D50-B13C-076378BA4709}" type="slidenum">
              <a:rPr lang="en-US" smtClean="0"/>
              <a:t>2</a:t>
            </a:fld>
            <a:endParaRPr lang="en-US" dirty="0"/>
          </a:p>
        </p:txBody>
      </p:sp>
    </p:spTree>
    <p:extLst>
      <p:ext uri="{BB962C8B-B14F-4D97-AF65-F5344CB8AC3E}">
        <p14:creationId xmlns:p14="http://schemas.microsoft.com/office/powerpoint/2010/main" val="245353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B473-B2E6-428E-BEB1-633C2683E716}"/>
              </a:ext>
            </a:extLst>
          </p:cNvPr>
          <p:cNvSpPr>
            <a:spLocks noGrp="1"/>
          </p:cNvSpPr>
          <p:nvPr>
            <p:ph type="title"/>
          </p:nvPr>
        </p:nvSpPr>
        <p:spPr/>
        <p:txBody>
          <a:bodyPr/>
          <a:lstStyle/>
          <a:p>
            <a:r>
              <a:rPr lang="en-US" b="0" dirty="0"/>
              <a:t>Evidence for Young Cosmos:</a:t>
            </a:r>
            <a:r>
              <a:rPr lang="en-US" dirty="0"/>
              <a:t> </a:t>
            </a:r>
            <a:r>
              <a:rPr lang="en-US" i="1" dirty="0"/>
              <a:t>Evidence in the distant cosmos (Lisle 2010)</a:t>
            </a:r>
            <a:endParaRPr lang="en-US" dirty="0"/>
          </a:p>
        </p:txBody>
      </p:sp>
      <p:sp>
        <p:nvSpPr>
          <p:cNvPr id="3" name="Content Placeholder 2">
            <a:extLst>
              <a:ext uri="{FF2B5EF4-FFF2-40B4-BE49-F238E27FC236}">
                <a16:creationId xmlns:a16="http://schemas.microsoft.com/office/drawing/2014/main" id="{B28C9848-BA7E-4D2D-BBC4-5CFE7E6B6699}"/>
              </a:ext>
            </a:extLst>
          </p:cNvPr>
          <p:cNvSpPr>
            <a:spLocks noGrp="1"/>
          </p:cNvSpPr>
          <p:nvPr>
            <p:ph idx="1"/>
          </p:nvPr>
        </p:nvSpPr>
        <p:spPr/>
        <p:txBody>
          <a:bodyPr/>
          <a:lstStyle/>
          <a:p>
            <a:pPr>
              <a:lnSpc>
                <a:spcPct val="150000"/>
              </a:lnSpc>
            </a:pPr>
            <a:r>
              <a:rPr lang="en-US" dirty="0"/>
              <a:t>Presence of blue Type O main sequence stars in distant galaxies. </a:t>
            </a:r>
          </a:p>
          <a:p>
            <a:pPr lvl="1">
              <a:lnSpc>
                <a:spcPct val="150000"/>
              </a:lnSpc>
            </a:pPr>
            <a:r>
              <a:rPr lang="en-US" dirty="0"/>
              <a:t>Extremely hot, bright, and quick burning with life spans in the millions (not billions) of years..</a:t>
            </a:r>
          </a:p>
          <a:p>
            <a:pPr lvl="1">
              <a:lnSpc>
                <a:spcPct val="150000"/>
              </a:lnSpc>
            </a:pPr>
            <a:r>
              <a:rPr lang="en-US" dirty="0"/>
              <a:t>No credible naturalistic explanation of their formation.</a:t>
            </a:r>
          </a:p>
          <a:p>
            <a:pPr lvl="1">
              <a:lnSpc>
                <a:spcPct val="150000"/>
              </a:lnSpc>
            </a:pPr>
            <a:r>
              <a:rPr lang="en-US" dirty="0"/>
              <a:t>Observed in the Milky Way and in distant galaxies as far as technology allows.</a:t>
            </a:r>
          </a:p>
          <a:p>
            <a:pPr>
              <a:lnSpc>
                <a:spcPct val="120000"/>
              </a:lnSpc>
            </a:pPr>
            <a:r>
              <a:rPr lang="en-US" dirty="0"/>
              <a:t>Galaxies in the Hubble ultra-deep field images have similar structure and appear equally mature as nearby galaxies.</a:t>
            </a:r>
          </a:p>
        </p:txBody>
      </p:sp>
      <p:sp>
        <p:nvSpPr>
          <p:cNvPr id="5" name="Slide Number Placeholder 4">
            <a:extLst>
              <a:ext uri="{FF2B5EF4-FFF2-40B4-BE49-F238E27FC236}">
                <a16:creationId xmlns:a16="http://schemas.microsoft.com/office/drawing/2014/main" id="{01507FF0-24A8-4F01-AB87-29B5E8399FD0}"/>
              </a:ext>
            </a:extLst>
          </p:cNvPr>
          <p:cNvSpPr>
            <a:spLocks noGrp="1"/>
          </p:cNvSpPr>
          <p:nvPr>
            <p:ph type="sldNum" sz="quarter" idx="12"/>
          </p:nvPr>
        </p:nvSpPr>
        <p:spPr/>
        <p:txBody>
          <a:bodyPr/>
          <a:lstStyle/>
          <a:p>
            <a:fld id="{2D6B159C-BABD-4D50-B13C-076378BA4709}" type="slidenum">
              <a:rPr lang="en-US" smtClean="0"/>
              <a:t>20</a:t>
            </a:fld>
            <a:endParaRPr lang="en-US" dirty="0"/>
          </a:p>
        </p:txBody>
      </p:sp>
    </p:spTree>
    <p:extLst>
      <p:ext uri="{BB962C8B-B14F-4D97-AF65-F5344CB8AC3E}">
        <p14:creationId xmlns:p14="http://schemas.microsoft.com/office/powerpoint/2010/main" val="697519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F33272-7EA0-4917-B40C-76F3E716CACC}"/>
              </a:ext>
            </a:extLst>
          </p:cNvPr>
          <p:cNvSpPr>
            <a:spLocks noGrp="1"/>
          </p:cNvSpPr>
          <p:nvPr>
            <p:ph type="title"/>
          </p:nvPr>
        </p:nvSpPr>
        <p:spPr/>
        <p:txBody>
          <a:bodyPr>
            <a:normAutofit/>
          </a:bodyPr>
          <a:lstStyle/>
          <a:p>
            <a:r>
              <a:rPr lang="en-US" dirty="0"/>
              <a:t>Comparison with prior ideas</a:t>
            </a:r>
          </a:p>
        </p:txBody>
      </p:sp>
      <p:sp>
        <p:nvSpPr>
          <p:cNvPr id="2" name="Content Placeholder 1">
            <a:extLst>
              <a:ext uri="{FF2B5EF4-FFF2-40B4-BE49-F238E27FC236}">
                <a16:creationId xmlns:a16="http://schemas.microsoft.com/office/drawing/2014/main" id="{9AB0101B-5950-4389-9FD8-D11DE61E4651}"/>
              </a:ext>
            </a:extLst>
          </p:cNvPr>
          <p:cNvSpPr>
            <a:spLocks noGrp="1"/>
          </p:cNvSpPr>
          <p:nvPr>
            <p:ph type="body" idx="1"/>
          </p:nvPr>
        </p:nvSpPr>
        <p:spPr/>
        <p:txBody>
          <a:bodyPr/>
          <a:lstStyle/>
          <a:p>
            <a:pPr marL="0" indent="0">
              <a:buNone/>
            </a:pPr>
            <a:r>
              <a:rPr lang="en-US" dirty="0"/>
              <a:t>Creation Time Coordinates (CTC) solution in relation to:</a:t>
            </a:r>
          </a:p>
          <a:p>
            <a:r>
              <a:rPr lang="en-US" dirty="0"/>
              <a:t>Conventional old-age cosmologies</a:t>
            </a:r>
          </a:p>
          <a:p>
            <a:r>
              <a:rPr lang="en-US" dirty="0"/>
              <a:t>Humphreys’ Cosmology</a:t>
            </a:r>
          </a:p>
          <a:p>
            <a:r>
              <a:rPr lang="en-US" dirty="0"/>
              <a:t>Lisle’s ASC model</a:t>
            </a:r>
          </a:p>
          <a:p>
            <a:endParaRPr lang="en-US" dirty="0"/>
          </a:p>
        </p:txBody>
      </p:sp>
      <p:sp>
        <p:nvSpPr>
          <p:cNvPr id="6" name="Slide Number Placeholder 5">
            <a:extLst>
              <a:ext uri="{FF2B5EF4-FFF2-40B4-BE49-F238E27FC236}">
                <a16:creationId xmlns:a16="http://schemas.microsoft.com/office/drawing/2014/main" id="{8E9CB09D-A3B7-4440-9F21-C1C4A96904BC}"/>
              </a:ext>
            </a:extLst>
          </p:cNvPr>
          <p:cNvSpPr>
            <a:spLocks noGrp="1"/>
          </p:cNvSpPr>
          <p:nvPr>
            <p:ph type="sldNum" sz="quarter" idx="12"/>
          </p:nvPr>
        </p:nvSpPr>
        <p:spPr/>
        <p:txBody>
          <a:bodyPr/>
          <a:lstStyle/>
          <a:p>
            <a:fld id="{2D6B159C-BABD-4D50-B13C-076378BA4709}" type="slidenum">
              <a:rPr lang="en-US" smtClean="0"/>
              <a:t>21</a:t>
            </a:fld>
            <a:endParaRPr lang="en-US" dirty="0"/>
          </a:p>
        </p:txBody>
      </p:sp>
    </p:spTree>
    <p:extLst>
      <p:ext uri="{BB962C8B-B14F-4D97-AF65-F5344CB8AC3E}">
        <p14:creationId xmlns:p14="http://schemas.microsoft.com/office/powerpoint/2010/main" val="990926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0DE3-96F6-4366-A1A8-8B2DDCD7CDD6}"/>
              </a:ext>
            </a:extLst>
          </p:cNvPr>
          <p:cNvSpPr>
            <a:spLocks noGrp="1"/>
          </p:cNvSpPr>
          <p:nvPr>
            <p:ph type="title"/>
          </p:nvPr>
        </p:nvSpPr>
        <p:spPr/>
        <p:txBody>
          <a:bodyPr/>
          <a:lstStyle/>
          <a:p>
            <a:r>
              <a:rPr lang="en-US" b="0" dirty="0"/>
              <a:t>Comparison with prior ideas: </a:t>
            </a:r>
            <a:r>
              <a:rPr lang="en-US" i="1" dirty="0"/>
              <a:t>Conventional old-age cosmologies</a:t>
            </a:r>
          </a:p>
        </p:txBody>
      </p:sp>
      <p:sp>
        <p:nvSpPr>
          <p:cNvPr id="3" name="Content Placeholder 2">
            <a:extLst>
              <a:ext uri="{FF2B5EF4-FFF2-40B4-BE49-F238E27FC236}">
                <a16:creationId xmlns:a16="http://schemas.microsoft.com/office/drawing/2014/main" id="{FB68D8F7-948B-48CB-86A7-FC4242E76774}"/>
              </a:ext>
            </a:extLst>
          </p:cNvPr>
          <p:cNvSpPr>
            <a:spLocks noGrp="1"/>
          </p:cNvSpPr>
          <p:nvPr>
            <p:ph idx="1"/>
          </p:nvPr>
        </p:nvSpPr>
        <p:spPr>
          <a:xfrm>
            <a:off x="838200" y="1311006"/>
            <a:ext cx="10515600" cy="5045344"/>
          </a:xfrm>
        </p:spPr>
        <p:txBody>
          <a:bodyPr>
            <a:normAutofit lnSpcReduction="10000"/>
          </a:bodyPr>
          <a:lstStyle/>
          <a:p>
            <a:pPr marL="0" indent="0">
              <a:buNone/>
            </a:pPr>
            <a:r>
              <a:rPr lang="en-US" u="sng" dirty="0"/>
              <a:t>The proposed solution:</a:t>
            </a:r>
          </a:p>
          <a:p>
            <a:r>
              <a:rPr lang="en-US" dirty="0"/>
              <a:t>Is consistent with well established scientific theories, such as Special Relativity</a:t>
            </a:r>
          </a:p>
          <a:p>
            <a:r>
              <a:rPr lang="en-US" dirty="0"/>
              <a:t>Invokes no new physics, ad hoc miracles, variable speed of light, or time-dilation.</a:t>
            </a:r>
          </a:p>
          <a:p>
            <a:r>
              <a:rPr lang="en-US" dirty="0"/>
              <a:t>Applies Special Relativity with specific initial conditions.</a:t>
            </a:r>
          </a:p>
          <a:p>
            <a:pPr marL="0" indent="0">
              <a:lnSpc>
                <a:spcPct val="150000"/>
              </a:lnSpc>
              <a:buNone/>
            </a:pPr>
            <a:r>
              <a:rPr lang="en-US" u="sng" dirty="0"/>
              <a:t>Differences with conventional old-age cosmologies. Our solution:</a:t>
            </a:r>
          </a:p>
          <a:p>
            <a:r>
              <a:rPr lang="en-US" dirty="0"/>
              <a:t>Excludes the Cosmological Principle*</a:t>
            </a:r>
          </a:p>
          <a:p>
            <a:r>
              <a:rPr lang="en-US" dirty="0"/>
              <a:t>Predicts that stars are just a few thousand years old.</a:t>
            </a:r>
          </a:p>
          <a:p>
            <a:pPr marL="0" indent="0">
              <a:buNone/>
            </a:pPr>
            <a:endParaRPr lang="en-US" dirty="0"/>
          </a:p>
          <a:p>
            <a:pPr marL="977900" indent="-234950">
              <a:lnSpc>
                <a:spcPct val="110000"/>
              </a:lnSpc>
              <a:buNone/>
            </a:pPr>
            <a:r>
              <a:rPr lang="en-US" sz="2200" dirty="0"/>
              <a:t>* The Cosmological Principle is the cornerstone assumption of modern cosmology, which states that there is no special place in the universe. It is an atheistic presupposition about lack of design. Humphreys (1994) had stressed the need for its repudiation; cosmologists today admit that it is an unprovable assumption.</a:t>
            </a:r>
          </a:p>
        </p:txBody>
      </p:sp>
      <p:sp>
        <p:nvSpPr>
          <p:cNvPr id="5" name="Slide Number Placeholder 4">
            <a:extLst>
              <a:ext uri="{FF2B5EF4-FFF2-40B4-BE49-F238E27FC236}">
                <a16:creationId xmlns:a16="http://schemas.microsoft.com/office/drawing/2014/main" id="{A2C37521-99DA-4C8D-BC96-B52672DB90CB}"/>
              </a:ext>
            </a:extLst>
          </p:cNvPr>
          <p:cNvSpPr>
            <a:spLocks noGrp="1"/>
          </p:cNvSpPr>
          <p:nvPr>
            <p:ph type="sldNum" sz="quarter" idx="12"/>
          </p:nvPr>
        </p:nvSpPr>
        <p:spPr/>
        <p:txBody>
          <a:bodyPr/>
          <a:lstStyle/>
          <a:p>
            <a:fld id="{2D6B159C-BABD-4D50-B13C-076378BA4709}" type="slidenum">
              <a:rPr lang="en-US" smtClean="0"/>
              <a:t>22</a:t>
            </a:fld>
            <a:endParaRPr lang="en-US" dirty="0"/>
          </a:p>
        </p:txBody>
      </p:sp>
    </p:spTree>
    <p:extLst>
      <p:ext uri="{BB962C8B-B14F-4D97-AF65-F5344CB8AC3E}">
        <p14:creationId xmlns:p14="http://schemas.microsoft.com/office/powerpoint/2010/main" val="371900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2D19-C88C-4610-8C09-54A2DFABDAD6}"/>
              </a:ext>
            </a:extLst>
          </p:cNvPr>
          <p:cNvSpPr>
            <a:spLocks noGrp="1"/>
          </p:cNvSpPr>
          <p:nvPr>
            <p:ph type="title"/>
          </p:nvPr>
        </p:nvSpPr>
        <p:spPr/>
        <p:txBody>
          <a:bodyPr/>
          <a:lstStyle/>
          <a:p>
            <a:r>
              <a:rPr lang="en-US" b="0" dirty="0"/>
              <a:t>Comparison with prior ideas: </a:t>
            </a:r>
            <a:r>
              <a:rPr lang="en-US" i="1" dirty="0"/>
              <a:t>Humphreys’  (2008, 2017) Cosmology</a:t>
            </a:r>
            <a:endParaRPr lang="en-US" dirty="0"/>
          </a:p>
        </p:txBody>
      </p:sp>
      <p:sp>
        <p:nvSpPr>
          <p:cNvPr id="3" name="Content Placeholder 2">
            <a:extLst>
              <a:ext uri="{FF2B5EF4-FFF2-40B4-BE49-F238E27FC236}">
                <a16:creationId xmlns:a16="http://schemas.microsoft.com/office/drawing/2014/main" id="{4B9FD0BF-315C-401B-81D0-5B6659D678A6}"/>
              </a:ext>
            </a:extLst>
          </p:cNvPr>
          <p:cNvSpPr>
            <a:spLocks noGrp="1"/>
          </p:cNvSpPr>
          <p:nvPr>
            <p:ph idx="1"/>
          </p:nvPr>
        </p:nvSpPr>
        <p:spPr>
          <a:xfrm>
            <a:off x="838199" y="1311007"/>
            <a:ext cx="6838952" cy="5181867"/>
          </a:xfrm>
        </p:spPr>
        <p:txBody>
          <a:bodyPr>
            <a:normAutofit/>
          </a:bodyPr>
          <a:lstStyle/>
          <a:p>
            <a:pPr>
              <a:lnSpc>
                <a:spcPct val="100000"/>
              </a:lnSpc>
            </a:pPr>
            <a:r>
              <a:rPr lang="en-US" dirty="0"/>
              <a:t>Humphreys’ cosmology:</a:t>
            </a:r>
          </a:p>
          <a:p>
            <a:pPr marL="801688" lvl="1" indent="-344488">
              <a:lnSpc>
                <a:spcPct val="100000"/>
              </a:lnSpc>
              <a:spcAft>
                <a:spcPts val="600"/>
              </a:spcAft>
              <a:buFont typeface="+mj-lt"/>
              <a:buAutoNum type="arabicPeriod"/>
            </a:pPr>
            <a:r>
              <a:rPr lang="en-US" dirty="0"/>
              <a:t>A timeliness zone engulfs Earth on Day Four, which expands outwardly and then contracts inwardly, so:</a:t>
            </a:r>
          </a:p>
          <a:p>
            <a:pPr marL="801688" lvl="1" indent="-344488">
              <a:lnSpc>
                <a:spcPct val="100000"/>
              </a:lnSpc>
              <a:spcAft>
                <a:spcPts val="600"/>
              </a:spcAft>
              <a:buFont typeface="+mj-lt"/>
              <a:buAutoNum type="arabicPeriod"/>
            </a:pPr>
            <a:r>
              <a:rPr lang="en-US" dirty="0">
                <a:highlight>
                  <a:srgbClr val="FFFF00"/>
                </a:highlight>
              </a:rPr>
              <a:t>“First starlight” events are arranged along Earth’s Day Four past light cone.</a:t>
            </a:r>
            <a:r>
              <a:rPr lang="en-US" dirty="0"/>
              <a:t> </a:t>
            </a:r>
            <a:r>
              <a:rPr lang="en-US" b="1" u="sng" dirty="0"/>
              <a:t>This solves the Starlight Problem.</a:t>
            </a:r>
          </a:p>
          <a:p>
            <a:pPr marL="801688" lvl="1" indent="-344488">
              <a:lnSpc>
                <a:spcPct val="100000"/>
              </a:lnSpc>
              <a:spcAft>
                <a:spcPts val="600"/>
              </a:spcAft>
              <a:buFont typeface="+mj-lt"/>
              <a:buAutoNum type="arabicPeriod"/>
            </a:pPr>
            <a:r>
              <a:rPr lang="en-US" dirty="0"/>
              <a:t>A subsequent timelessness event ensures that distant galaxies have had time to age.</a:t>
            </a:r>
          </a:p>
          <a:p>
            <a:pPr>
              <a:lnSpc>
                <a:spcPct val="110000"/>
              </a:lnSpc>
            </a:pPr>
            <a:r>
              <a:rPr lang="en-US" dirty="0"/>
              <a:t>The proposed solution accomplishes Part #2 directly and without timelessness.</a:t>
            </a:r>
          </a:p>
          <a:p>
            <a:pPr marL="0" indent="0">
              <a:lnSpc>
                <a:spcPct val="110000"/>
              </a:lnSpc>
              <a:buNone/>
            </a:pPr>
            <a:r>
              <a:rPr lang="en-US" i="1" dirty="0"/>
              <a:t>Without Part #3, both solutions yield similar result.</a:t>
            </a:r>
          </a:p>
          <a:p>
            <a:pPr lvl="1"/>
            <a:endParaRPr lang="en-US" dirty="0"/>
          </a:p>
        </p:txBody>
      </p:sp>
      <p:pic>
        <p:nvPicPr>
          <p:cNvPr id="4" name="Picture 3">
            <a:extLst>
              <a:ext uri="{FF2B5EF4-FFF2-40B4-BE49-F238E27FC236}">
                <a16:creationId xmlns:a16="http://schemas.microsoft.com/office/drawing/2014/main" id="{1F25810A-317F-4ACB-BA16-5047D8312036}"/>
              </a:ext>
            </a:extLst>
          </p:cNvPr>
          <p:cNvPicPr>
            <a:picLocks noChangeAspect="1"/>
          </p:cNvPicPr>
          <p:nvPr/>
        </p:nvPicPr>
        <p:blipFill>
          <a:blip r:embed="rId2"/>
          <a:stretch>
            <a:fillRect/>
          </a:stretch>
        </p:blipFill>
        <p:spPr>
          <a:xfrm>
            <a:off x="7677151" y="991518"/>
            <a:ext cx="4514850" cy="5501356"/>
          </a:xfrm>
          <a:prstGeom prst="rect">
            <a:avLst/>
          </a:prstGeom>
        </p:spPr>
      </p:pic>
      <p:sp>
        <p:nvSpPr>
          <p:cNvPr id="5" name="Rectangle 4">
            <a:extLst>
              <a:ext uri="{FF2B5EF4-FFF2-40B4-BE49-F238E27FC236}">
                <a16:creationId xmlns:a16="http://schemas.microsoft.com/office/drawing/2014/main" id="{AA14D5EB-4C5E-4CF1-BC5C-B88ECE9A2E3B}"/>
              </a:ext>
            </a:extLst>
          </p:cNvPr>
          <p:cNvSpPr/>
          <p:nvPr/>
        </p:nvSpPr>
        <p:spPr>
          <a:xfrm>
            <a:off x="8178037" y="6492874"/>
            <a:ext cx="3617850" cy="369332"/>
          </a:xfrm>
          <a:prstGeom prst="rect">
            <a:avLst/>
          </a:prstGeom>
        </p:spPr>
        <p:txBody>
          <a:bodyPr wrap="none">
            <a:spAutoFit/>
          </a:bodyPr>
          <a:lstStyle/>
          <a:p>
            <a:r>
              <a:rPr lang="en-US" dirty="0"/>
              <a:t>Reproduced from Humphreys (2008)</a:t>
            </a:r>
          </a:p>
        </p:txBody>
      </p:sp>
      <p:sp>
        <p:nvSpPr>
          <p:cNvPr id="7" name="Slide Number Placeholder 6">
            <a:extLst>
              <a:ext uri="{FF2B5EF4-FFF2-40B4-BE49-F238E27FC236}">
                <a16:creationId xmlns:a16="http://schemas.microsoft.com/office/drawing/2014/main" id="{3799C4B7-381D-4905-B951-56038B8D33DD}"/>
              </a:ext>
            </a:extLst>
          </p:cNvPr>
          <p:cNvSpPr>
            <a:spLocks noGrp="1"/>
          </p:cNvSpPr>
          <p:nvPr>
            <p:ph type="sldNum" sz="quarter" idx="12"/>
          </p:nvPr>
        </p:nvSpPr>
        <p:spPr/>
        <p:txBody>
          <a:bodyPr/>
          <a:lstStyle/>
          <a:p>
            <a:fld id="{2D6B159C-BABD-4D50-B13C-076378BA4709}" type="slidenum">
              <a:rPr lang="en-US" smtClean="0"/>
              <a:t>23</a:t>
            </a:fld>
            <a:endParaRPr lang="en-US" dirty="0"/>
          </a:p>
        </p:txBody>
      </p:sp>
    </p:spTree>
    <p:extLst>
      <p:ext uri="{BB962C8B-B14F-4D97-AF65-F5344CB8AC3E}">
        <p14:creationId xmlns:p14="http://schemas.microsoft.com/office/powerpoint/2010/main" val="150790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0DE3-96F6-4366-A1A8-8B2DDCD7CDD6}"/>
              </a:ext>
            </a:extLst>
          </p:cNvPr>
          <p:cNvSpPr>
            <a:spLocks noGrp="1"/>
          </p:cNvSpPr>
          <p:nvPr>
            <p:ph type="title"/>
          </p:nvPr>
        </p:nvSpPr>
        <p:spPr/>
        <p:txBody>
          <a:bodyPr/>
          <a:lstStyle/>
          <a:p>
            <a:r>
              <a:rPr lang="en-US" b="0" dirty="0"/>
              <a:t>Comparison with prior ideas:</a:t>
            </a:r>
            <a:r>
              <a:rPr lang="en-US" dirty="0"/>
              <a:t> </a:t>
            </a:r>
            <a:r>
              <a:rPr lang="en-US" i="1" dirty="0"/>
              <a:t>Lisle’s (2010) ASC model</a:t>
            </a:r>
          </a:p>
        </p:txBody>
      </p:sp>
      <p:sp>
        <p:nvSpPr>
          <p:cNvPr id="3" name="Content Placeholder 2">
            <a:extLst>
              <a:ext uri="{FF2B5EF4-FFF2-40B4-BE49-F238E27FC236}">
                <a16:creationId xmlns:a16="http://schemas.microsoft.com/office/drawing/2014/main" id="{FB68D8F7-948B-48CB-86A7-FC4242E76774}"/>
              </a:ext>
            </a:extLst>
          </p:cNvPr>
          <p:cNvSpPr>
            <a:spLocks noGrp="1"/>
          </p:cNvSpPr>
          <p:nvPr>
            <p:ph idx="1"/>
          </p:nvPr>
        </p:nvSpPr>
        <p:spPr>
          <a:xfrm>
            <a:off x="838200" y="1311006"/>
            <a:ext cx="10515600" cy="5045344"/>
          </a:xfrm>
        </p:spPr>
        <p:txBody>
          <a:bodyPr>
            <a:normAutofit/>
          </a:bodyPr>
          <a:lstStyle/>
          <a:p>
            <a:pPr>
              <a:lnSpc>
                <a:spcPct val="110000"/>
              </a:lnSpc>
            </a:pPr>
            <a:r>
              <a:rPr lang="en-US" dirty="0"/>
              <a:t>Lisle’s solution:</a:t>
            </a:r>
          </a:p>
          <a:p>
            <a:pPr marL="739775" lvl="1" indent="-282575">
              <a:lnSpc>
                <a:spcPct val="110000"/>
              </a:lnSpc>
              <a:buFont typeface="+mj-lt"/>
              <a:buAutoNum type="arabicPeriod"/>
            </a:pPr>
            <a:r>
              <a:rPr lang="en-US" dirty="0"/>
              <a:t>Specifies a new </a:t>
            </a:r>
            <a:r>
              <a:rPr lang="en-US" u="sng" dirty="0"/>
              <a:t>observer-dependent</a:t>
            </a:r>
            <a:r>
              <a:rPr lang="en-US" dirty="0"/>
              <a:t> synchrony convention: the Anisotropic Synchrony Convention (ASC).</a:t>
            </a:r>
          </a:p>
          <a:p>
            <a:pPr marL="739775" lvl="1" indent="-282575">
              <a:lnSpc>
                <a:spcPct val="110000"/>
              </a:lnSpc>
              <a:buFont typeface="+mj-lt"/>
              <a:buAutoNum type="arabicPeriod"/>
            </a:pPr>
            <a:r>
              <a:rPr lang="en-US" dirty="0"/>
              <a:t>Applies the ASC to an observer on Earth, thus </a:t>
            </a:r>
            <a:r>
              <a:rPr lang="en-US" u="sng" dirty="0"/>
              <a:t>possibly implying the initial conditions</a:t>
            </a:r>
            <a:r>
              <a:rPr lang="en-US" dirty="0"/>
              <a:t> where: </a:t>
            </a:r>
            <a:r>
              <a:rPr lang="en-US" dirty="0">
                <a:highlight>
                  <a:srgbClr val="FFFF00"/>
                </a:highlight>
              </a:rPr>
              <a:t>“First starlight” events are arranged along Earth’s Day Four past light cone.</a:t>
            </a:r>
            <a:r>
              <a:rPr lang="en-US" dirty="0"/>
              <a:t> </a:t>
            </a:r>
          </a:p>
          <a:p>
            <a:pPr>
              <a:lnSpc>
                <a:spcPct val="110000"/>
              </a:lnSpc>
            </a:pPr>
            <a:r>
              <a:rPr lang="en-US" dirty="0"/>
              <a:t>Proposed new solution</a:t>
            </a:r>
          </a:p>
          <a:p>
            <a:pPr marL="739775" lvl="1" indent="-282575">
              <a:lnSpc>
                <a:spcPct val="110000"/>
              </a:lnSpc>
              <a:buFont typeface="+mj-lt"/>
              <a:buAutoNum type="arabicPeriod"/>
            </a:pPr>
            <a:r>
              <a:rPr lang="en-US" dirty="0"/>
              <a:t>Specifies a new </a:t>
            </a:r>
            <a:r>
              <a:rPr lang="en-US" u="sng" dirty="0"/>
              <a:t>observer-independent</a:t>
            </a:r>
            <a:r>
              <a:rPr lang="en-US" dirty="0"/>
              <a:t> synchrony convention based on Creation Time Coordinates (CTCs), which is motivated by God’s numbering of the creation days.</a:t>
            </a:r>
          </a:p>
          <a:p>
            <a:pPr marL="739775" lvl="1" indent="-282575">
              <a:lnSpc>
                <a:spcPct val="110000"/>
              </a:lnSpc>
              <a:buFont typeface="+mj-lt"/>
              <a:buAutoNum type="arabicPeriod"/>
            </a:pPr>
            <a:r>
              <a:rPr lang="en-US" u="sng" dirty="0"/>
              <a:t>Clearly states the requisite initial conditions</a:t>
            </a:r>
            <a:r>
              <a:rPr lang="en-US" dirty="0"/>
              <a:t> according to which</a:t>
            </a:r>
            <a:br>
              <a:rPr lang="en-US" dirty="0"/>
            </a:br>
            <a:r>
              <a:rPr lang="en-US" dirty="0">
                <a:highlight>
                  <a:srgbClr val="FFFF00"/>
                </a:highlight>
              </a:rPr>
              <a:t>“First starlight” events are arranged along Earth’s Day Four past light cone. </a:t>
            </a:r>
          </a:p>
          <a:p>
            <a:pPr marL="0" indent="0">
              <a:lnSpc>
                <a:spcPct val="110000"/>
              </a:lnSpc>
              <a:buNone/>
            </a:pPr>
            <a:r>
              <a:rPr lang="en-US" i="1" dirty="0"/>
              <a:t>Our solution is similar to Lisle’s, but clearly specifies the required initial conditions, and uses a new observer-independent synchrony convention. </a:t>
            </a:r>
            <a:endParaRPr lang="en-US" sz="2200" i="1" dirty="0"/>
          </a:p>
        </p:txBody>
      </p:sp>
      <p:sp>
        <p:nvSpPr>
          <p:cNvPr id="5" name="Slide Number Placeholder 4">
            <a:extLst>
              <a:ext uri="{FF2B5EF4-FFF2-40B4-BE49-F238E27FC236}">
                <a16:creationId xmlns:a16="http://schemas.microsoft.com/office/drawing/2014/main" id="{A2C37521-99DA-4C8D-BC96-B52672DB90CB}"/>
              </a:ext>
            </a:extLst>
          </p:cNvPr>
          <p:cNvSpPr>
            <a:spLocks noGrp="1"/>
          </p:cNvSpPr>
          <p:nvPr>
            <p:ph type="sldNum" sz="quarter" idx="12"/>
          </p:nvPr>
        </p:nvSpPr>
        <p:spPr/>
        <p:txBody>
          <a:bodyPr/>
          <a:lstStyle/>
          <a:p>
            <a:fld id="{2D6B159C-BABD-4D50-B13C-076378BA4709}" type="slidenum">
              <a:rPr lang="en-US" smtClean="0"/>
              <a:t>24</a:t>
            </a:fld>
            <a:endParaRPr lang="en-US" dirty="0"/>
          </a:p>
        </p:txBody>
      </p:sp>
    </p:spTree>
    <p:extLst>
      <p:ext uri="{BB962C8B-B14F-4D97-AF65-F5344CB8AC3E}">
        <p14:creationId xmlns:p14="http://schemas.microsoft.com/office/powerpoint/2010/main" val="224017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CE587-DCD8-492D-90D3-A369E516E5D4}"/>
              </a:ext>
            </a:extLst>
          </p:cNvPr>
          <p:cNvSpPr>
            <a:spLocks noGrp="1"/>
          </p:cNvSpPr>
          <p:nvPr>
            <p:ph type="title"/>
          </p:nvPr>
        </p:nvSpPr>
        <p:spPr>
          <a:xfrm>
            <a:off x="838200" y="365126"/>
            <a:ext cx="10515600" cy="626392"/>
          </a:xfrm>
        </p:spPr>
        <p:txBody>
          <a:bodyPr>
            <a:normAutofit/>
          </a:bodyPr>
          <a:lstStyle/>
          <a:p>
            <a:r>
              <a:rPr lang="en-US" dirty="0"/>
              <a:t>Comparison of synchrony conventions for independent events </a:t>
            </a:r>
            <a:r>
              <a:rPr lang="en-US" i="1" dirty="0"/>
              <a:t>A </a:t>
            </a:r>
            <a:r>
              <a:rPr lang="en-US" dirty="0"/>
              <a:t>and </a:t>
            </a:r>
            <a:r>
              <a:rPr lang="en-US" i="1" dirty="0"/>
              <a:t>B</a:t>
            </a:r>
          </a:p>
        </p:txBody>
      </p:sp>
      <p:pic>
        <p:nvPicPr>
          <p:cNvPr id="5" name="Content Placeholder 4">
            <a:extLst>
              <a:ext uri="{FF2B5EF4-FFF2-40B4-BE49-F238E27FC236}">
                <a16:creationId xmlns:a16="http://schemas.microsoft.com/office/drawing/2014/main" id="{CA55B41F-61B8-48CC-90EB-72D685946042}"/>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811" y="1317349"/>
            <a:ext cx="10892590" cy="4853540"/>
          </a:xfrm>
        </p:spPr>
      </p:pic>
      <p:sp>
        <p:nvSpPr>
          <p:cNvPr id="7" name="Slide Number Placeholder 6">
            <a:extLst>
              <a:ext uri="{FF2B5EF4-FFF2-40B4-BE49-F238E27FC236}">
                <a16:creationId xmlns:a16="http://schemas.microsoft.com/office/drawing/2014/main" id="{E2D5E14E-735B-44CB-AC4E-4317F86DC76D}"/>
              </a:ext>
            </a:extLst>
          </p:cNvPr>
          <p:cNvSpPr>
            <a:spLocks noGrp="1"/>
          </p:cNvSpPr>
          <p:nvPr>
            <p:ph type="sldNum" sz="quarter" idx="12"/>
          </p:nvPr>
        </p:nvSpPr>
        <p:spPr/>
        <p:txBody>
          <a:bodyPr/>
          <a:lstStyle/>
          <a:p>
            <a:fld id="{2D6B159C-BABD-4D50-B13C-076378BA4709}" type="slidenum">
              <a:rPr lang="en-US" smtClean="0"/>
              <a:t>25</a:t>
            </a:fld>
            <a:endParaRPr lang="en-US" dirty="0"/>
          </a:p>
        </p:txBody>
      </p:sp>
    </p:spTree>
    <p:extLst>
      <p:ext uri="{BB962C8B-B14F-4D97-AF65-F5344CB8AC3E}">
        <p14:creationId xmlns:p14="http://schemas.microsoft.com/office/powerpoint/2010/main" val="1171939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6A9EE-7B52-47F7-AD64-BE4E48FB8A48}"/>
              </a:ext>
            </a:extLst>
          </p:cNvPr>
          <p:cNvSpPr>
            <a:spLocks noGrp="1"/>
          </p:cNvSpPr>
          <p:nvPr>
            <p:ph type="title"/>
          </p:nvPr>
        </p:nvSpPr>
        <p:spPr/>
        <p:txBody>
          <a:bodyPr>
            <a:normAutofit/>
          </a:bodyPr>
          <a:lstStyle/>
          <a:p>
            <a:r>
              <a:rPr lang="en-US" dirty="0"/>
              <a:t>Comparison of </a:t>
            </a:r>
            <a:r>
              <a:rPr lang="en-US"/>
              <a:t>synchrony conventions (2)</a:t>
            </a:r>
            <a:endParaRPr lang="en-US" dirty="0"/>
          </a:p>
        </p:txBody>
      </p:sp>
      <p:sp>
        <p:nvSpPr>
          <p:cNvPr id="3" name="Content Placeholder 2">
            <a:extLst>
              <a:ext uri="{FF2B5EF4-FFF2-40B4-BE49-F238E27FC236}">
                <a16:creationId xmlns:a16="http://schemas.microsoft.com/office/drawing/2014/main" id="{A6D0121E-8547-4C7C-B4DF-8BE71ED35010}"/>
              </a:ext>
            </a:extLst>
          </p:cNvPr>
          <p:cNvSpPr>
            <a:spLocks noGrp="1"/>
          </p:cNvSpPr>
          <p:nvPr>
            <p:ph idx="1"/>
          </p:nvPr>
        </p:nvSpPr>
        <p:spPr>
          <a:xfrm>
            <a:off x="838199" y="1311007"/>
            <a:ext cx="10635641" cy="4865956"/>
          </a:xfrm>
        </p:spPr>
        <p:txBody>
          <a:bodyPr/>
          <a:lstStyle/>
          <a:p>
            <a:pPr>
              <a:lnSpc>
                <a:spcPct val="110000"/>
              </a:lnSpc>
              <a:spcAft>
                <a:spcPts val="1800"/>
              </a:spcAft>
            </a:pPr>
            <a:r>
              <a:rPr lang="en-US" dirty="0"/>
              <a:t>A synchrony convention is a mere change of axes with no physical significance.</a:t>
            </a:r>
          </a:p>
          <a:p>
            <a:pPr>
              <a:lnSpc>
                <a:spcPct val="110000"/>
              </a:lnSpc>
            </a:pPr>
            <a:r>
              <a:rPr lang="en-US" dirty="0"/>
              <a:t>Both the ESC and ASC are observer-dependent.</a:t>
            </a:r>
          </a:p>
          <a:p>
            <a:pPr lvl="1">
              <a:lnSpc>
                <a:spcPct val="110000"/>
              </a:lnSpc>
            </a:pPr>
            <a:r>
              <a:rPr lang="en-US" dirty="0"/>
              <a:t>The ESC depends on the motion of the observer</a:t>
            </a:r>
          </a:p>
          <a:p>
            <a:pPr lvl="1">
              <a:lnSpc>
                <a:spcPct val="110000"/>
              </a:lnSpc>
            </a:pPr>
            <a:r>
              <a:rPr lang="en-US" dirty="0"/>
              <a:t>The ASC depends on the location of the observer</a:t>
            </a:r>
          </a:p>
          <a:p>
            <a:pPr>
              <a:lnSpc>
                <a:spcPct val="110000"/>
              </a:lnSpc>
              <a:spcBef>
                <a:spcPts val="2400"/>
              </a:spcBef>
            </a:pPr>
            <a:r>
              <a:rPr lang="en-US" dirty="0"/>
              <a:t>The CTC synchrony convention is observer-independent (absolute).</a:t>
            </a:r>
          </a:p>
          <a:p>
            <a:pPr lvl="1">
              <a:lnSpc>
                <a:spcPct val="110000"/>
              </a:lnSpc>
            </a:pPr>
            <a:r>
              <a:rPr lang="en-US" dirty="0"/>
              <a:t>Based on God’s numbering of the creation days.</a:t>
            </a:r>
          </a:p>
          <a:p>
            <a:pPr lvl="1">
              <a:lnSpc>
                <a:spcPct val="110000"/>
              </a:lnSpc>
            </a:pPr>
            <a:r>
              <a:rPr lang="en-US" dirty="0"/>
              <a:t>Approximately equivalent to the ASC with the observer fixed to Earth.</a:t>
            </a:r>
          </a:p>
        </p:txBody>
      </p:sp>
      <p:sp>
        <p:nvSpPr>
          <p:cNvPr id="4" name="Slide Number Placeholder 3">
            <a:extLst>
              <a:ext uri="{FF2B5EF4-FFF2-40B4-BE49-F238E27FC236}">
                <a16:creationId xmlns:a16="http://schemas.microsoft.com/office/drawing/2014/main" id="{DF90C380-113A-4C38-B828-9794386728D6}"/>
              </a:ext>
            </a:extLst>
          </p:cNvPr>
          <p:cNvSpPr>
            <a:spLocks noGrp="1"/>
          </p:cNvSpPr>
          <p:nvPr>
            <p:ph type="sldNum" sz="quarter" idx="12"/>
          </p:nvPr>
        </p:nvSpPr>
        <p:spPr/>
        <p:txBody>
          <a:bodyPr/>
          <a:lstStyle/>
          <a:p>
            <a:fld id="{2D6B159C-BABD-4D50-B13C-076378BA4709}" type="slidenum">
              <a:rPr lang="en-US" smtClean="0"/>
              <a:pPr/>
              <a:t>26</a:t>
            </a:fld>
            <a:endParaRPr lang="en-US" dirty="0"/>
          </a:p>
        </p:txBody>
      </p:sp>
    </p:spTree>
    <p:extLst>
      <p:ext uri="{BB962C8B-B14F-4D97-AF65-F5344CB8AC3E}">
        <p14:creationId xmlns:p14="http://schemas.microsoft.com/office/powerpoint/2010/main" val="1690941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F33272-7EA0-4917-B40C-76F3E716CACC}"/>
              </a:ext>
            </a:extLst>
          </p:cNvPr>
          <p:cNvSpPr>
            <a:spLocks noGrp="1"/>
          </p:cNvSpPr>
          <p:nvPr>
            <p:ph type="title"/>
          </p:nvPr>
        </p:nvSpPr>
        <p:spPr/>
        <p:txBody>
          <a:bodyPr>
            <a:normAutofit fontScale="90000"/>
          </a:bodyPr>
          <a:lstStyle/>
          <a:p>
            <a:r>
              <a:rPr lang="en-US" dirty="0"/>
              <a:t>Responses to Potential Objections</a:t>
            </a:r>
          </a:p>
        </p:txBody>
      </p:sp>
      <p:sp>
        <p:nvSpPr>
          <p:cNvPr id="6" name="Text Placeholder 5">
            <a:extLst>
              <a:ext uri="{FF2B5EF4-FFF2-40B4-BE49-F238E27FC236}">
                <a16:creationId xmlns:a16="http://schemas.microsoft.com/office/drawing/2014/main" id="{7CC9D286-736B-4330-9CF9-AEC8BB85DC96}"/>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4298E260-8876-4C97-82C2-3874D965814B}"/>
              </a:ext>
            </a:extLst>
          </p:cNvPr>
          <p:cNvSpPr>
            <a:spLocks noGrp="1"/>
          </p:cNvSpPr>
          <p:nvPr>
            <p:ph type="sldNum" sz="quarter" idx="12"/>
          </p:nvPr>
        </p:nvSpPr>
        <p:spPr/>
        <p:txBody>
          <a:bodyPr/>
          <a:lstStyle/>
          <a:p>
            <a:fld id="{2D6B159C-BABD-4D50-B13C-076378BA4709}" type="slidenum">
              <a:rPr lang="en-US" smtClean="0"/>
              <a:t>27</a:t>
            </a:fld>
            <a:endParaRPr lang="en-US"/>
          </a:p>
        </p:txBody>
      </p:sp>
    </p:spTree>
    <p:extLst>
      <p:ext uri="{BB962C8B-B14F-4D97-AF65-F5344CB8AC3E}">
        <p14:creationId xmlns:p14="http://schemas.microsoft.com/office/powerpoint/2010/main" val="202209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9FFD14-73B7-4566-AE8F-7E38DEEBDFC9}"/>
              </a:ext>
            </a:extLst>
          </p:cNvPr>
          <p:cNvSpPr>
            <a:spLocks noGrp="1"/>
          </p:cNvSpPr>
          <p:nvPr>
            <p:ph type="title"/>
          </p:nvPr>
        </p:nvSpPr>
        <p:spPr/>
        <p:txBody>
          <a:bodyPr>
            <a:normAutofit/>
          </a:bodyPr>
          <a:lstStyle/>
          <a:p>
            <a:r>
              <a:rPr lang="en-US" b="0" dirty="0"/>
              <a:t>Objection:</a:t>
            </a:r>
            <a:r>
              <a:rPr lang="en-US" dirty="0"/>
              <a:t> </a:t>
            </a:r>
            <a:r>
              <a:rPr lang="en-US" i="1" dirty="0"/>
              <a:t>Does our solution simply define the problem away?</a:t>
            </a:r>
          </a:p>
        </p:txBody>
      </p:sp>
      <p:sp>
        <p:nvSpPr>
          <p:cNvPr id="5" name="Content Placeholder 4">
            <a:extLst>
              <a:ext uri="{FF2B5EF4-FFF2-40B4-BE49-F238E27FC236}">
                <a16:creationId xmlns:a16="http://schemas.microsoft.com/office/drawing/2014/main" id="{70BFBEB0-8EF5-460F-8BBB-5BACE2E0E9F2}"/>
              </a:ext>
            </a:extLst>
          </p:cNvPr>
          <p:cNvSpPr>
            <a:spLocks noGrp="1"/>
          </p:cNvSpPr>
          <p:nvPr>
            <p:ph idx="1"/>
          </p:nvPr>
        </p:nvSpPr>
        <p:spPr/>
        <p:txBody>
          <a:bodyPr/>
          <a:lstStyle/>
          <a:p>
            <a:pPr>
              <a:lnSpc>
                <a:spcPct val="110000"/>
              </a:lnSpc>
            </a:pPr>
            <a:r>
              <a:rPr lang="en-US" dirty="0"/>
              <a:t>Our solution calls for </a:t>
            </a:r>
            <a:r>
              <a:rPr lang="en-US" u="sng" dirty="0"/>
              <a:t>special initial conditions and a new synchrony convention</a:t>
            </a:r>
            <a:r>
              <a:rPr lang="en-US" dirty="0"/>
              <a:t>.</a:t>
            </a:r>
          </a:p>
          <a:p>
            <a:pPr>
              <a:lnSpc>
                <a:spcPct val="110000"/>
              </a:lnSpc>
            </a:pPr>
            <a:r>
              <a:rPr lang="en-US" dirty="0"/>
              <a:t>The special initial conditions allow starlight to reach Earth on Day Four. They are:</a:t>
            </a:r>
          </a:p>
          <a:p>
            <a:pPr lvl="1">
              <a:lnSpc>
                <a:spcPct val="110000"/>
              </a:lnSpc>
            </a:pPr>
            <a:r>
              <a:rPr lang="en-US" sz="2200" dirty="0"/>
              <a:t>Physical and not merely a matter of definition. </a:t>
            </a:r>
          </a:p>
          <a:p>
            <a:pPr lvl="1">
              <a:lnSpc>
                <a:spcPct val="110000"/>
              </a:lnSpc>
            </a:pPr>
            <a:r>
              <a:rPr lang="en-US" sz="2200" dirty="0"/>
              <a:t>Independent of the synchrony convention.</a:t>
            </a:r>
          </a:p>
          <a:p>
            <a:pPr>
              <a:lnSpc>
                <a:spcPct val="110000"/>
              </a:lnSpc>
            </a:pPr>
            <a:r>
              <a:rPr lang="en-US" dirty="0"/>
              <a:t>The synchrony convention defines absolute order of causally-independent events.</a:t>
            </a:r>
          </a:p>
          <a:p>
            <a:pPr lvl="1">
              <a:lnSpc>
                <a:spcPct val="110000"/>
              </a:lnSpc>
            </a:pPr>
            <a:r>
              <a:rPr lang="en-US" sz="2200" dirty="0"/>
              <a:t>According to Special Relativity (SR), ordering of causally-independent events  (e.g., distant star creation events) is </a:t>
            </a:r>
            <a:r>
              <a:rPr lang="en-US" sz="2200" u="sng" dirty="0"/>
              <a:t>ambiguous</a:t>
            </a:r>
            <a:r>
              <a:rPr lang="en-US" sz="2200" dirty="0"/>
              <a:t>.</a:t>
            </a:r>
          </a:p>
          <a:p>
            <a:pPr lvl="1">
              <a:lnSpc>
                <a:spcPct val="110000"/>
              </a:lnSpc>
            </a:pPr>
            <a:r>
              <a:rPr lang="en-US" sz="2200" dirty="0"/>
              <a:t>SR leaves open the choice of synchrony convention for such events.</a:t>
            </a:r>
          </a:p>
          <a:p>
            <a:pPr lvl="1">
              <a:lnSpc>
                <a:spcPct val="110000"/>
              </a:lnSpc>
            </a:pPr>
            <a:r>
              <a:rPr lang="en-US" sz="2200" dirty="0"/>
              <a:t>Genesis 1 prescribes a synchrony convention (the CTC) which is consistent with SR.</a:t>
            </a:r>
          </a:p>
          <a:p>
            <a:pPr lvl="1">
              <a:lnSpc>
                <a:spcPct val="110000"/>
              </a:lnSpc>
            </a:pPr>
            <a:r>
              <a:rPr lang="en-US" sz="2200" dirty="0"/>
              <a:t>Using the CTC convention ensures that our solution is consistent with Genesis 1.</a:t>
            </a:r>
          </a:p>
        </p:txBody>
      </p:sp>
      <p:sp>
        <p:nvSpPr>
          <p:cNvPr id="8" name="Slide Number Placeholder 7">
            <a:extLst>
              <a:ext uri="{FF2B5EF4-FFF2-40B4-BE49-F238E27FC236}">
                <a16:creationId xmlns:a16="http://schemas.microsoft.com/office/drawing/2014/main" id="{6AA77692-F335-446B-9A43-A65B3C2898D2}"/>
              </a:ext>
            </a:extLst>
          </p:cNvPr>
          <p:cNvSpPr>
            <a:spLocks noGrp="1"/>
          </p:cNvSpPr>
          <p:nvPr>
            <p:ph type="sldNum" sz="quarter" idx="12"/>
          </p:nvPr>
        </p:nvSpPr>
        <p:spPr/>
        <p:txBody>
          <a:bodyPr/>
          <a:lstStyle/>
          <a:p>
            <a:fld id="{2D6B159C-BABD-4D50-B13C-076378BA4709}" type="slidenum">
              <a:rPr lang="en-US" smtClean="0"/>
              <a:t>28</a:t>
            </a:fld>
            <a:endParaRPr lang="en-US" dirty="0"/>
          </a:p>
        </p:txBody>
      </p:sp>
    </p:spTree>
    <p:extLst>
      <p:ext uri="{BB962C8B-B14F-4D97-AF65-F5344CB8AC3E}">
        <p14:creationId xmlns:p14="http://schemas.microsoft.com/office/powerpoint/2010/main" val="2742768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37D9-EBF5-4696-8FEB-4E6BD17227B5}"/>
              </a:ext>
            </a:extLst>
          </p:cNvPr>
          <p:cNvSpPr>
            <a:spLocks noGrp="1"/>
          </p:cNvSpPr>
          <p:nvPr>
            <p:ph type="title"/>
          </p:nvPr>
        </p:nvSpPr>
        <p:spPr>
          <a:xfrm>
            <a:off x="838200" y="365126"/>
            <a:ext cx="10970172" cy="626392"/>
          </a:xfrm>
        </p:spPr>
        <p:txBody>
          <a:bodyPr>
            <a:normAutofit/>
          </a:bodyPr>
          <a:lstStyle/>
          <a:p>
            <a:r>
              <a:rPr lang="en-US" b="0" dirty="0"/>
              <a:t>Objection:</a:t>
            </a:r>
            <a:r>
              <a:rPr lang="en-US" dirty="0"/>
              <a:t> </a:t>
            </a:r>
            <a:r>
              <a:rPr lang="en-US" i="1" dirty="0"/>
              <a:t>Doesn’t asymmetric light speed imply that space is anisotropic?</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C347D96-CB5D-48C0-96B5-3C550933AD16}"/>
                  </a:ext>
                </a:extLst>
              </p:cNvPr>
              <p:cNvSpPr>
                <a:spLocks noGrp="1"/>
              </p:cNvSpPr>
              <p:nvPr>
                <p:ph idx="1"/>
              </p:nvPr>
            </p:nvSpPr>
            <p:spPr/>
            <p:txBody>
              <a:bodyPr>
                <a:normAutofit/>
              </a:bodyPr>
              <a:lstStyle/>
              <a:p>
                <a:r>
                  <a:rPr lang="en-US" dirty="0">
                    <a:solidFill>
                      <a:schemeClr val="tx1"/>
                    </a:solidFill>
                  </a:rPr>
                  <a:t>Where does this objection come from?</a:t>
                </a:r>
              </a:p>
              <a:p>
                <a:pPr lvl="1">
                  <a:lnSpc>
                    <a:spcPct val="100000"/>
                  </a:lnSpc>
                </a:pPr>
                <a:r>
                  <a:rPr lang="en-US" dirty="0">
                    <a:solidFill>
                      <a:schemeClr val="tx1"/>
                    </a:solidFill>
                  </a:rPr>
                  <a:t>Light leaves a distant star on Day Four according to the star’s Creation Time Coordinate (CTC) and arrives at Earth on Day Four according to the Earth’s CTC. </a:t>
                </a:r>
              </a:p>
              <a:p>
                <a:pPr lvl="1">
                  <a:lnSpc>
                    <a:spcPct val="100000"/>
                  </a:lnSpc>
                </a:pPr>
                <a:r>
                  <a:rPr lang="en-US" dirty="0">
                    <a:solidFill>
                      <a:schemeClr val="tx1"/>
                    </a:solidFill>
                  </a:rPr>
                  <a:t>Based on departure and arrival times, it appears that light travels infinitely fast towards Earth.  </a:t>
                </a:r>
                <a:r>
                  <a:rPr lang="en-US" dirty="0"/>
                  <a:t>For</a:t>
                </a:r>
                <a:r>
                  <a:rPr lang="en-US" dirty="0">
                    <a:solidFill>
                      <a:schemeClr val="tx1"/>
                    </a:solidFill>
                  </a:rPr>
                  <a:t> the reverse direction, one calculates light speed to be </a:t>
                </a:r>
                <a14:m>
                  <m:oMath xmlns:m="http://schemas.openxmlformats.org/officeDocument/2006/math">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rPr>
                      <m:t>/2</m:t>
                    </m:r>
                  </m:oMath>
                </a14:m>
                <a:r>
                  <a:rPr lang="en-US" dirty="0">
                    <a:solidFill>
                      <a:schemeClr val="tx1"/>
                    </a:solidFill>
                  </a:rPr>
                  <a:t>.</a:t>
                </a:r>
              </a:p>
              <a:p>
                <a:r>
                  <a:rPr lang="en-US" dirty="0">
                    <a:solidFill>
                      <a:schemeClr val="tx1"/>
                    </a:solidFill>
                  </a:rPr>
                  <a:t>Consider an analogy:</a:t>
                </a:r>
              </a:p>
              <a:p>
                <a:pPr lvl="1">
                  <a:lnSpc>
                    <a:spcPct val="100000"/>
                  </a:lnSpc>
                </a:pPr>
                <a:r>
                  <a:rPr lang="en-US" dirty="0">
                    <a:solidFill>
                      <a:schemeClr val="tx1"/>
                    </a:solidFill>
                  </a:rPr>
                  <a:t>A plane leaves Beijing at 1pm and arrives in New York at 1pm on the same day. </a:t>
                </a:r>
              </a:p>
              <a:p>
                <a:pPr lvl="1">
                  <a:lnSpc>
                    <a:spcPct val="100000"/>
                  </a:lnSpc>
                </a:pPr>
                <a:r>
                  <a:rPr lang="en-US" dirty="0">
                    <a:solidFill>
                      <a:schemeClr val="tx1"/>
                    </a:solidFill>
                  </a:rPr>
                  <a:t>Based on departure and arrival times, the plane traveled with infinite speed; however, in the reverse direction, the plane appears to have traveled with half of its normal speed.</a:t>
                </a:r>
              </a:p>
              <a:p>
                <a:r>
                  <a:rPr lang="en-US" dirty="0">
                    <a:solidFill>
                      <a:schemeClr val="tx1"/>
                    </a:solidFill>
                  </a:rPr>
                  <a:t>The choice synchrony convention is like the choice of time zones. This choice is</a:t>
                </a:r>
              </a:p>
              <a:p>
                <a:pPr lvl="1"/>
                <a:r>
                  <a:rPr lang="en-US" dirty="0">
                    <a:solidFill>
                      <a:schemeClr val="tx1"/>
                    </a:solidFill>
                  </a:rPr>
                  <a:t>Arbitrary and has no effect on the physics of space.</a:t>
                </a:r>
              </a:p>
              <a:p>
                <a:pPr lvl="1"/>
                <a:r>
                  <a:rPr lang="en-US" dirty="0">
                    <a:solidFill>
                      <a:schemeClr val="tx1"/>
                    </a:solidFill>
                  </a:rPr>
                  <a:t>Necessary nonetheless for communicating the ordering of events. </a:t>
                </a:r>
              </a:p>
              <a:p>
                <a:pPr marL="0" indent="0">
                  <a:buNone/>
                </a:pPr>
                <a:r>
                  <a:rPr lang="en-US" dirty="0">
                    <a:solidFill>
                      <a:schemeClr val="tx1"/>
                    </a:solidFill>
                  </a:rPr>
                  <a:t>Scripture uses the Creation Time coordinate (CTC) to convey times in Genesis 1.</a:t>
                </a:r>
                <a:endParaRPr lang="en-US" dirty="0"/>
              </a:p>
            </p:txBody>
          </p:sp>
        </mc:Choice>
        <mc:Fallback>
          <p:sp>
            <p:nvSpPr>
              <p:cNvPr id="3" name="Content Placeholder 2">
                <a:extLst>
                  <a:ext uri="{FF2B5EF4-FFF2-40B4-BE49-F238E27FC236}">
                    <a16:creationId xmlns:a16="http://schemas.microsoft.com/office/drawing/2014/main" id="{0C347D96-CB5D-48C0-96B5-3C550933AD16}"/>
                  </a:ext>
                </a:extLst>
              </p:cNvPr>
              <p:cNvSpPr>
                <a:spLocks noGrp="1" noRot="1" noChangeAspect="1" noMove="1" noResize="1" noEditPoints="1" noAdjustHandles="1" noChangeArrowheads="1" noChangeShapeType="1" noTextEdit="1"/>
              </p:cNvSpPr>
              <p:nvPr>
                <p:ph idx="1"/>
              </p:nvPr>
            </p:nvSpPr>
            <p:spPr>
              <a:blipFill>
                <a:blip r:embed="rId2"/>
                <a:stretch>
                  <a:fillRect l="-928" t="-1754" r="-116" b="-263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B5999C1-20ED-4FD6-9204-8973CE6B0A46}"/>
              </a:ext>
            </a:extLst>
          </p:cNvPr>
          <p:cNvSpPr>
            <a:spLocks noGrp="1"/>
          </p:cNvSpPr>
          <p:nvPr>
            <p:ph type="sldNum" sz="quarter" idx="12"/>
          </p:nvPr>
        </p:nvSpPr>
        <p:spPr/>
        <p:txBody>
          <a:bodyPr/>
          <a:lstStyle/>
          <a:p>
            <a:fld id="{2D6B159C-BABD-4D50-B13C-076378BA4709}" type="slidenum">
              <a:rPr lang="en-US" smtClean="0"/>
              <a:pPr/>
              <a:t>29</a:t>
            </a:fld>
            <a:endParaRPr lang="en-US" dirty="0"/>
          </a:p>
        </p:txBody>
      </p:sp>
    </p:spTree>
    <p:extLst>
      <p:ext uri="{BB962C8B-B14F-4D97-AF65-F5344CB8AC3E}">
        <p14:creationId xmlns:p14="http://schemas.microsoft.com/office/powerpoint/2010/main" val="231794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A4F7-8157-4AFC-8F32-36B0A22E3ECD}"/>
              </a:ext>
            </a:extLst>
          </p:cNvPr>
          <p:cNvSpPr>
            <a:spLocks noGrp="1"/>
          </p:cNvSpPr>
          <p:nvPr>
            <p:ph type="title"/>
          </p:nvPr>
        </p:nvSpPr>
        <p:spPr/>
        <p:txBody>
          <a:bodyPr/>
          <a:lstStyle/>
          <a:p>
            <a:r>
              <a:rPr lang="en-US" dirty="0"/>
              <a:t>Some Previously Proposed Solutions</a:t>
            </a:r>
          </a:p>
        </p:txBody>
      </p:sp>
      <p:sp>
        <p:nvSpPr>
          <p:cNvPr id="3" name="Content Placeholder 2">
            <a:extLst>
              <a:ext uri="{FF2B5EF4-FFF2-40B4-BE49-F238E27FC236}">
                <a16:creationId xmlns:a16="http://schemas.microsoft.com/office/drawing/2014/main" id="{3AB35D12-EB8E-4D6E-8805-4A6234E0FE90}"/>
              </a:ext>
            </a:extLst>
          </p:cNvPr>
          <p:cNvSpPr>
            <a:spLocks noGrp="1"/>
          </p:cNvSpPr>
          <p:nvPr>
            <p:ph idx="1"/>
          </p:nvPr>
        </p:nvSpPr>
        <p:spPr/>
        <p:txBody>
          <a:bodyPr>
            <a:normAutofit/>
          </a:bodyPr>
          <a:lstStyle/>
          <a:p>
            <a:endParaRPr lang="en-US" dirty="0"/>
          </a:p>
          <a:p>
            <a:pPr marL="457200" indent="-457200">
              <a:buFont typeface="+mj-lt"/>
              <a:buAutoNum type="arabicPeriod"/>
            </a:pPr>
            <a:r>
              <a:rPr lang="en-US" dirty="0"/>
              <a:t>Light created already in transit (Morris 1976)</a:t>
            </a:r>
          </a:p>
          <a:p>
            <a:pPr marL="457200" indent="-457200">
              <a:buFont typeface="+mj-lt"/>
              <a:buAutoNum type="arabicPeriod"/>
            </a:pPr>
            <a:r>
              <a:rPr lang="en-US" dirty="0"/>
              <a:t>Variable speed of light (Setterfield 1989)</a:t>
            </a:r>
          </a:p>
          <a:p>
            <a:pPr marL="457200" indent="-457200">
              <a:buFont typeface="+mj-lt"/>
              <a:buAutoNum type="arabicPeriod"/>
            </a:pPr>
            <a:r>
              <a:rPr lang="en-US" dirty="0"/>
              <a:t>Gravitational time dilation (Humphreys 1994)</a:t>
            </a:r>
          </a:p>
          <a:p>
            <a:pPr marL="457200" indent="-457200">
              <a:buFont typeface="+mj-lt"/>
              <a:buAutoNum type="arabicPeriod"/>
            </a:pPr>
            <a:r>
              <a:rPr lang="en-US" dirty="0"/>
              <a:t>Supernatural time dilation (Hartnett 2003)</a:t>
            </a:r>
          </a:p>
          <a:p>
            <a:pPr marL="457200" indent="-457200">
              <a:buFont typeface="+mj-lt"/>
              <a:buAutoNum type="arabicPeriod"/>
            </a:pPr>
            <a:r>
              <a:rPr lang="en-US" dirty="0"/>
              <a:t>Anisotropic synchrony convention (ASC) model (Newton 2001; Lisle 2010)</a:t>
            </a:r>
          </a:p>
          <a:p>
            <a:pPr marL="457200" indent="-457200">
              <a:buFont typeface="+mj-lt"/>
              <a:buAutoNum type="arabicPeriod"/>
            </a:pPr>
            <a:r>
              <a:rPr lang="en-US" dirty="0"/>
              <a:t>Miraculous “shooting” forth of light (Faulkner 2013)</a:t>
            </a:r>
          </a:p>
          <a:p>
            <a:pPr marL="0" indent="0">
              <a:buNone/>
            </a:pPr>
            <a:endParaRPr lang="en-US" dirty="0"/>
          </a:p>
          <a:p>
            <a:pPr marL="0" indent="0">
              <a:buNone/>
            </a:pPr>
            <a:r>
              <a:rPr lang="en-US" dirty="0"/>
              <a:t>Faulkner (2013) provides a brief overview and criticism of #1-5, and Hartnett (2014) critiques #6. </a:t>
            </a:r>
          </a:p>
        </p:txBody>
      </p:sp>
      <p:sp>
        <p:nvSpPr>
          <p:cNvPr id="5" name="Slide Number Placeholder 4">
            <a:extLst>
              <a:ext uri="{FF2B5EF4-FFF2-40B4-BE49-F238E27FC236}">
                <a16:creationId xmlns:a16="http://schemas.microsoft.com/office/drawing/2014/main" id="{97457519-648C-426F-BE21-B464033DE090}"/>
              </a:ext>
            </a:extLst>
          </p:cNvPr>
          <p:cNvSpPr>
            <a:spLocks noGrp="1"/>
          </p:cNvSpPr>
          <p:nvPr>
            <p:ph type="sldNum" sz="quarter" idx="12"/>
          </p:nvPr>
        </p:nvSpPr>
        <p:spPr/>
        <p:txBody>
          <a:bodyPr/>
          <a:lstStyle/>
          <a:p>
            <a:fld id="{2D6B159C-BABD-4D50-B13C-076378BA4709}" type="slidenum">
              <a:rPr lang="en-US" smtClean="0"/>
              <a:t>3</a:t>
            </a:fld>
            <a:endParaRPr lang="en-US" dirty="0"/>
          </a:p>
        </p:txBody>
      </p:sp>
    </p:spTree>
    <p:extLst>
      <p:ext uri="{BB962C8B-B14F-4D97-AF65-F5344CB8AC3E}">
        <p14:creationId xmlns:p14="http://schemas.microsoft.com/office/powerpoint/2010/main" val="1814471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1D82-8E0E-44FA-8982-2A3653D38F8F}"/>
              </a:ext>
            </a:extLst>
          </p:cNvPr>
          <p:cNvSpPr>
            <a:spLocks noGrp="1"/>
          </p:cNvSpPr>
          <p:nvPr>
            <p:ph type="title"/>
          </p:nvPr>
        </p:nvSpPr>
        <p:spPr/>
        <p:txBody>
          <a:bodyPr/>
          <a:lstStyle/>
          <a:p>
            <a:r>
              <a:rPr lang="en-US" b="0" dirty="0"/>
              <a:t>Objection:</a:t>
            </a:r>
            <a:r>
              <a:rPr lang="en-US" dirty="0"/>
              <a:t> </a:t>
            </a:r>
            <a:r>
              <a:rPr lang="en-US" i="1" dirty="0"/>
              <a:t>Asymmetry of one-way light speed still bothers me!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35B761-0794-4033-89C2-37B603B146C5}"/>
                  </a:ext>
                </a:extLst>
              </p:cNvPr>
              <p:cNvSpPr>
                <a:spLocks noGrp="1"/>
              </p:cNvSpPr>
              <p:nvPr>
                <p:ph idx="1"/>
              </p:nvPr>
            </p:nvSpPr>
            <p:spPr/>
            <p:txBody>
              <a:bodyPr/>
              <a:lstStyle/>
              <a:p>
                <a:pPr marL="0" indent="0">
                  <a:buNone/>
                </a:pPr>
                <a:r>
                  <a:rPr lang="en-US" dirty="0">
                    <a:solidFill>
                      <a:schemeClr val="tx1"/>
                    </a:solidFill>
                  </a:rPr>
                  <a:t>Realize this: </a:t>
                </a:r>
                <a:r>
                  <a:rPr lang="en-US" b="1" i="1" dirty="0">
                    <a:solidFill>
                      <a:schemeClr val="tx1"/>
                    </a:solidFill>
                  </a:rPr>
                  <a:t>The one-way speed of light is </a:t>
                </a:r>
                <a:r>
                  <a:rPr lang="en-US" b="1" i="1" u="sng" dirty="0">
                    <a:solidFill>
                      <a:schemeClr val="tx1"/>
                    </a:solidFill>
                  </a:rPr>
                  <a:t>not a physical quantity</a:t>
                </a:r>
                <a:r>
                  <a:rPr lang="en-US" b="1" i="1" dirty="0">
                    <a:solidFill>
                      <a:schemeClr val="tx1"/>
                    </a:solidFill>
                  </a:rPr>
                  <a:t>!</a:t>
                </a:r>
              </a:p>
              <a:p>
                <a:pPr marL="0" indent="0">
                  <a:buNone/>
                </a:pPr>
                <a:endParaRPr lang="en-US" i="1" dirty="0">
                  <a:solidFill>
                    <a:schemeClr val="tx1"/>
                  </a:solidFill>
                </a:endParaRPr>
              </a:p>
              <a:p>
                <a:pPr marL="0" indent="0">
                  <a:buNone/>
                </a:pPr>
                <a:r>
                  <a:rPr lang="en-US" dirty="0">
                    <a:solidFill>
                      <a:schemeClr val="tx1"/>
                    </a:solidFill>
                  </a:rPr>
                  <a:t>The one-way speed of light is not a physical quantity because it cannot be measured without some prior assumption about the one-way speed of light.</a:t>
                </a:r>
              </a:p>
              <a:p>
                <a:pPr marL="0" indent="0">
                  <a:buNone/>
                </a:pPr>
                <a:endParaRPr lang="en-US" dirty="0">
                  <a:solidFill>
                    <a:schemeClr val="tx1"/>
                  </a:solidFill>
                </a:endParaRPr>
              </a:p>
              <a:p>
                <a:pPr marL="0" indent="0">
                  <a:buNone/>
                </a:pPr>
                <a:r>
                  <a:rPr lang="en-US" dirty="0">
                    <a:solidFill>
                      <a:schemeClr val="tx1"/>
                    </a:solidFill>
                  </a:rPr>
                  <a:t>Any references to the speed of light </a:t>
                </a:r>
                <a14:m>
                  <m:oMath xmlns:m="http://schemas.openxmlformats.org/officeDocument/2006/math">
                    <m:r>
                      <a:rPr lang="en-US" b="0" i="1" smtClean="0">
                        <a:solidFill>
                          <a:schemeClr val="tx1"/>
                        </a:solidFill>
                        <a:latin typeface="Cambria Math" panose="02040503050406030204" pitchFamily="18" charset="0"/>
                      </a:rPr>
                      <m:t>𝑐</m:t>
                    </m:r>
                  </m:oMath>
                </a14:m>
                <a:r>
                  <a:rPr lang="en-US" dirty="0">
                    <a:solidFill>
                      <a:schemeClr val="tx1"/>
                    </a:solidFill>
                  </a:rPr>
                  <a:t> in physics formulae refers to a measurable physical quantity, which is the round-trip speed of light. </a:t>
                </a:r>
              </a:p>
            </p:txBody>
          </p:sp>
        </mc:Choice>
        <mc:Fallback xmlns="">
          <p:sp>
            <p:nvSpPr>
              <p:cNvPr id="3" name="Content Placeholder 2">
                <a:extLst>
                  <a:ext uri="{FF2B5EF4-FFF2-40B4-BE49-F238E27FC236}">
                    <a16:creationId xmlns:a16="http://schemas.microsoft.com/office/drawing/2014/main" id="{5635B761-0794-4033-89C2-37B603B146C5}"/>
                  </a:ext>
                </a:extLst>
              </p:cNvPr>
              <p:cNvSpPr>
                <a:spLocks noGrp="1" noRot="1" noChangeAspect="1" noMove="1" noResize="1" noEditPoints="1" noAdjustHandles="1" noChangeArrowheads="1" noChangeShapeType="1" noTextEdit="1"/>
              </p:cNvSpPr>
              <p:nvPr>
                <p:ph idx="1"/>
              </p:nvPr>
            </p:nvSpPr>
            <p:spPr>
              <a:blipFill>
                <a:blip r:embed="rId2"/>
                <a:stretch>
                  <a:fillRect l="-928" t="-175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689CEC0-BE5D-46F2-A387-55F9C7711D16}"/>
              </a:ext>
            </a:extLst>
          </p:cNvPr>
          <p:cNvSpPr>
            <a:spLocks noGrp="1"/>
          </p:cNvSpPr>
          <p:nvPr>
            <p:ph type="sldNum" sz="quarter" idx="12"/>
          </p:nvPr>
        </p:nvSpPr>
        <p:spPr/>
        <p:txBody>
          <a:bodyPr/>
          <a:lstStyle/>
          <a:p>
            <a:fld id="{2D6B159C-BABD-4D50-B13C-076378BA4709}" type="slidenum">
              <a:rPr lang="en-US" smtClean="0"/>
              <a:pPr/>
              <a:t>30</a:t>
            </a:fld>
            <a:endParaRPr lang="en-US" dirty="0"/>
          </a:p>
        </p:txBody>
      </p:sp>
    </p:spTree>
    <p:extLst>
      <p:ext uri="{BB962C8B-B14F-4D97-AF65-F5344CB8AC3E}">
        <p14:creationId xmlns:p14="http://schemas.microsoft.com/office/powerpoint/2010/main" val="2520894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5D34-BD28-458A-BB87-1CB6B053FF1C}"/>
              </a:ext>
            </a:extLst>
          </p:cNvPr>
          <p:cNvSpPr>
            <a:spLocks noGrp="1"/>
          </p:cNvSpPr>
          <p:nvPr>
            <p:ph type="title"/>
          </p:nvPr>
        </p:nvSpPr>
        <p:spPr/>
        <p:txBody>
          <a:bodyPr/>
          <a:lstStyle/>
          <a:p>
            <a:r>
              <a:rPr lang="en-US" dirty="0"/>
              <a:t>Other (perhaps less common) objections discussed in the paper</a:t>
            </a:r>
          </a:p>
        </p:txBody>
      </p:sp>
      <p:sp>
        <p:nvSpPr>
          <p:cNvPr id="3" name="Content Placeholder 2">
            <a:extLst>
              <a:ext uri="{FF2B5EF4-FFF2-40B4-BE49-F238E27FC236}">
                <a16:creationId xmlns:a16="http://schemas.microsoft.com/office/drawing/2014/main" id="{F352A45A-9EE2-4572-B80D-3E02CD68ABED}"/>
              </a:ext>
            </a:extLst>
          </p:cNvPr>
          <p:cNvSpPr>
            <a:spLocks noGrp="1"/>
          </p:cNvSpPr>
          <p:nvPr>
            <p:ph idx="1"/>
          </p:nvPr>
        </p:nvSpPr>
        <p:spPr/>
        <p:txBody>
          <a:bodyPr/>
          <a:lstStyle/>
          <a:p>
            <a:r>
              <a:rPr lang="en-US" dirty="0"/>
              <a:t>Isn’t the CTC synchrony convention awkward?</a:t>
            </a:r>
          </a:p>
          <a:p>
            <a:r>
              <a:rPr lang="en-US" dirty="0"/>
              <a:t>Are the CTC physically realizable coordinates?</a:t>
            </a:r>
          </a:p>
          <a:p>
            <a:r>
              <a:rPr lang="en-US" dirty="0"/>
              <a:t>Does the existence of a special reference frame, as suggested by the CTC convention, conflict with Special Relativity?</a:t>
            </a:r>
          </a:p>
          <a:p>
            <a:r>
              <a:rPr lang="en-US" dirty="0"/>
              <a:t>Humphreys’ (2017) argument that Scripture points to old cosmos</a:t>
            </a:r>
          </a:p>
          <a:p>
            <a:pPr marL="0" indent="0">
              <a:buNone/>
            </a:pPr>
            <a:endParaRPr lang="en-US" dirty="0"/>
          </a:p>
          <a:p>
            <a:pPr marL="1260475" indent="-914400">
              <a:buNone/>
            </a:pPr>
            <a:r>
              <a:rPr lang="en-US" b="1" i="1" dirty="0"/>
              <a:t>We invite the audience to raise any further questions during the Q &amp; A session.</a:t>
            </a:r>
          </a:p>
        </p:txBody>
      </p:sp>
      <p:sp>
        <p:nvSpPr>
          <p:cNvPr id="4" name="Slide Number Placeholder 3">
            <a:extLst>
              <a:ext uri="{FF2B5EF4-FFF2-40B4-BE49-F238E27FC236}">
                <a16:creationId xmlns:a16="http://schemas.microsoft.com/office/drawing/2014/main" id="{D74FA349-22B1-4212-BECF-0A8D6DC38206}"/>
              </a:ext>
            </a:extLst>
          </p:cNvPr>
          <p:cNvSpPr>
            <a:spLocks noGrp="1"/>
          </p:cNvSpPr>
          <p:nvPr>
            <p:ph type="sldNum" sz="quarter" idx="12"/>
          </p:nvPr>
        </p:nvSpPr>
        <p:spPr/>
        <p:txBody>
          <a:bodyPr/>
          <a:lstStyle/>
          <a:p>
            <a:fld id="{2D6B159C-BABD-4D50-B13C-076378BA4709}" type="slidenum">
              <a:rPr lang="en-US" smtClean="0"/>
              <a:pPr/>
              <a:t>31</a:t>
            </a:fld>
            <a:endParaRPr lang="en-US" dirty="0"/>
          </a:p>
        </p:txBody>
      </p:sp>
    </p:spTree>
    <p:extLst>
      <p:ext uri="{BB962C8B-B14F-4D97-AF65-F5344CB8AC3E}">
        <p14:creationId xmlns:p14="http://schemas.microsoft.com/office/powerpoint/2010/main" val="3844867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CC1B3-031C-41B5-9274-02A1446402B4}"/>
              </a:ext>
            </a:extLst>
          </p:cNvPr>
          <p:cNvSpPr>
            <a:spLocks noGrp="1"/>
          </p:cNvSpPr>
          <p:nvPr>
            <p:ph type="title"/>
          </p:nvPr>
        </p:nvSpPr>
        <p:spPr/>
        <p:txBody>
          <a:bodyPr/>
          <a:lstStyle/>
          <a:p>
            <a:r>
              <a:rPr lang="en-US" dirty="0"/>
              <a:t>Summary and Conclusion</a:t>
            </a:r>
          </a:p>
        </p:txBody>
      </p:sp>
      <p:sp>
        <p:nvSpPr>
          <p:cNvPr id="3" name="Content Placeholder 2">
            <a:extLst>
              <a:ext uri="{FF2B5EF4-FFF2-40B4-BE49-F238E27FC236}">
                <a16:creationId xmlns:a16="http://schemas.microsoft.com/office/drawing/2014/main" id="{DA0A194D-21B1-499A-8B2E-BD32010892D4}"/>
              </a:ext>
            </a:extLst>
          </p:cNvPr>
          <p:cNvSpPr>
            <a:spLocks noGrp="1"/>
          </p:cNvSpPr>
          <p:nvPr>
            <p:ph idx="1"/>
          </p:nvPr>
        </p:nvSpPr>
        <p:spPr/>
        <p:txBody>
          <a:bodyPr>
            <a:normAutofit/>
          </a:bodyPr>
          <a:lstStyle/>
          <a:p>
            <a:pPr>
              <a:lnSpc>
                <a:spcPct val="110000"/>
              </a:lnSpc>
            </a:pPr>
            <a:r>
              <a:rPr lang="en-US" dirty="0"/>
              <a:t>Solution consisting of </a:t>
            </a:r>
            <a:r>
              <a:rPr lang="en-US" b="1" dirty="0"/>
              <a:t>special initial conditions </a:t>
            </a:r>
            <a:r>
              <a:rPr lang="en-US" dirty="0"/>
              <a:t>and a </a:t>
            </a:r>
            <a:r>
              <a:rPr lang="en-US" b="1" dirty="0"/>
              <a:t>new synchrony convention.</a:t>
            </a:r>
            <a:r>
              <a:rPr lang="en-US" dirty="0"/>
              <a:t> </a:t>
            </a:r>
          </a:p>
          <a:p>
            <a:pPr lvl="1">
              <a:lnSpc>
                <a:spcPct val="110000"/>
              </a:lnSpc>
            </a:pPr>
            <a:r>
              <a:rPr lang="en-US" dirty="0"/>
              <a:t>Initial conditions prescribe specific arrangements of stellar creation events.</a:t>
            </a:r>
          </a:p>
          <a:p>
            <a:pPr lvl="1">
              <a:lnSpc>
                <a:spcPct val="110000"/>
              </a:lnSpc>
            </a:pPr>
            <a:r>
              <a:rPr lang="en-US" dirty="0"/>
              <a:t>The synchrony convention is based on God’s number of creation days in Genesis 1.</a:t>
            </a:r>
          </a:p>
          <a:p>
            <a:pPr>
              <a:lnSpc>
                <a:spcPct val="110000"/>
              </a:lnSpc>
            </a:pPr>
            <a:r>
              <a:rPr lang="en-US" dirty="0"/>
              <a:t>Introduces Creation Time Coordinate (CTC) as the elapsed time since Creation.</a:t>
            </a:r>
          </a:p>
          <a:p>
            <a:pPr>
              <a:lnSpc>
                <a:spcPct val="110000"/>
              </a:lnSpc>
            </a:pPr>
            <a:r>
              <a:rPr lang="en-US" dirty="0"/>
              <a:t>Predicts youthful looking cosmos, which is supported by observations.</a:t>
            </a:r>
          </a:p>
          <a:p>
            <a:pPr>
              <a:lnSpc>
                <a:spcPct val="110000"/>
              </a:lnSpc>
            </a:pPr>
            <a:r>
              <a:rPr lang="en-US" dirty="0"/>
              <a:t>Rejects the Cosmological Principle.</a:t>
            </a:r>
          </a:p>
          <a:p>
            <a:pPr>
              <a:lnSpc>
                <a:spcPct val="110000"/>
              </a:lnSpc>
            </a:pPr>
            <a:r>
              <a:rPr lang="en-US" dirty="0"/>
              <a:t>Resembles Lisle’s ASC model, but with clearer initial conditions and better motivated synchrony convention. </a:t>
            </a:r>
          </a:p>
          <a:p>
            <a:pPr>
              <a:lnSpc>
                <a:spcPct val="110000"/>
              </a:lnSpc>
            </a:pPr>
            <a:r>
              <a:rPr lang="en-US" dirty="0"/>
              <a:t>Is the convergence </a:t>
            </a:r>
            <a:r>
              <a:rPr lang="en-US"/>
              <a:t>of prior research</a:t>
            </a:r>
            <a:r>
              <a:rPr lang="en-US" dirty="0"/>
              <a:t>.</a:t>
            </a:r>
          </a:p>
        </p:txBody>
      </p:sp>
      <p:sp>
        <p:nvSpPr>
          <p:cNvPr id="4" name="Slide Number Placeholder 3">
            <a:extLst>
              <a:ext uri="{FF2B5EF4-FFF2-40B4-BE49-F238E27FC236}">
                <a16:creationId xmlns:a16="http://schemas.microsoft.com/office/drawing/2014/main" id="{450F986A-1035-4047-BA7D-D07BCCDD55B3}"/>
              </a:ext>
            </a:extLst>
          </p:cNvPr>
          <p:cNvSpPr>
            <a:spLocks noGrp="1"/>
          </p:cNvSpPr>
          <p:nvPr>
            <p:ph type="sldNum" sz="quarter" idx="12"/>
          </p:nvPr>
        </p:nvSpPr>
        <p:spPr/>
        <p:txBody>
          <a:bodyPr/>
          <a:lstStyle/>
          <a:p>
            <a:fld id="{2D6B159C-BABD-4D50-B13C-076378BA4709}" type="slidenum">
              <a:rPr lang="en-US" smtClean="0"/>
              <a:pPr/>
              <a:t>32</a:t>
            </a:fld>
            <a:endParaRPr lang="en-US" dirty="0"/>
          </a:p>
        </p:txBody>
      </p:sp>
    </p:spTree>
    <p:extLst>
      <p:ext uri="{BB962C8B-B14F-4D97-AF65-F5344CB8AC3E}">
        <p14:creationId xmlns:p14="http://schemas.microsoft.com/office/powerpoint/2010/main" val="1718796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F33272-7EA0-4917-B40C-76F3E716CACC}"/>
              </a:ext>
            </a:extLst>
          </p:cNvPr>
          <p:cNvSpPr>
            <a:spLocks noGrp="1"/>
          </p:cNvSpPr>
          <p:nvPr>
            <p:ph type="title"/>
          </p:nvPr>
        </p:nvSpPr>
        <p:spPr/>
        <p:txBody>
          <a:bodyPr/>
          <a:lstStyle/>
          <a:p>
            <a:r>
              <a:rPr lang="en-US" dirty="0"/>
              <a:t>Q &amp; A</a:t>
            </a:r>
          </a:p>
        </p:txBody>
      </p:sp>
      <p:sp>
        <p:nvSpPr>
          <p:cNvPr id="2" name="Text Placeholder 1">
            <a:extLst>
              <a:ext uri="{FF2B5EF4-FFF2-40B4-BE49-F238E27FC236}">
                <a16:creationId xmlns:a16="http://schemas.microsoft.com/office/drawing/2014/main" id="{B8A73C16-61E2-46C2-A580-06B90B075124}"/>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E389C4E4-9CB1-4B6C-A8ED-8A972864631C}"/>
              </a:ext>
            </a:extLst>
          </p:cNvPr>
          <p:cNvSpPr>
            <a:spLocks noGrp="1"/>
          </p:cNvSpPr>
          <p:nvPr>
            <p:ph type="sldNum" sz="quarter" idx="12"/>
          </p:nvPr>
        </p:nvSpPr>
        <p:spPr/>
        <p:txBody>
          <a:bodyPr/>
          <a:lstStyle/>
          <a:p>
            <a:fld id="{2D6B159C-BABD-4D50-B13C-076378BA4709}" type="slidenum">
              <a:rPr lang="en-US" smtClean="0"/>
              <a:t>33</a:t>
            </a:fld>
            <a:endParaRPr lang="en-US"/>
          </a:p>
        </p:txBody>
      </p:sp>
    </p:spTree>
    <p:extLst>
      <p:ext uri="{BB962C8B-B14F-4D97-AF65-F5344CB8AC3E}">
        <p14:creationId xmlns:p14="http://schemas.microsoft.com/office/powerpoint/2010/main" val="2827711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B9BB-0178-42DC-BB61-DD6772FBE0C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AEF4E0F-0FC0-4B91-8D95-5552AFA1A840}"/>
              </a:ext>
            </a:extLst>
          </p:cNvPr>
          <p:cNvSpPr>
            <a:spLocks noGrp="1"/>
          </p:cNvSpPr>
          <p:nvPr>
            <p:ph idx="1"/>
          </p:nvPr>
        </p:nvSpPr>
        <p:spPr/>
        <p:txBody>
          <a:bodyPr>
            <a:normAutofit fontScale="70000" lnSpcReduction="20000"/>
          </a:bodyPr>
          <a:lstStyle/>
          <a:p>
            <a:pPr marL="0" indent="0">
              <a:buNone/>
            </a:pPr>
            <a:r>
              <a:rPr lang="en-US" dirty="0"/>
              <a:t>Badenes, C., D. Maoz, and B. </a:t>
            </a:r>
            <a:r>
              <a:rPr lang="en-US" dirty="0" err="1"/>
              <a:t>Draine</a:t>
            </a:r>
            <a:r>
              <a:rPr lang="en-US" dirty="0"/>
              <a:t>. 2010. On the size distribution of supernova remnants in the Magellanic Clouds. </a:t>
            </a:r>
            <a:r>
              <a:rPr lang="en-US" i="1" dirty="0"/>
              <a:t>Monthly Notices of the Royal Astronomical Society </a:t>
            </a:r>
            <a:r>
              <a:rPr lang="en-US" dirty="0"/>
              <a:t>407, no. 2:1301-1313. </a:t>
            </a:r>
          </a:p>
          <a:p>
            <a:pPr marL="0" indent="0">
              <a:buNone/>
            </a:pPr>
            <a:r>
              <a:rPr lang="en-US" dirty="0"/>
              <a:t>Blondin, J.M., E.B. Wright, K.J. Borkowski, and S.P. Reynolds. 1998. Transition to the radiative phase in supernova remnants. </a:t>
            </a:r>
            <a:r>
              <a:rPr lang="en-US" i="1" dirty="0"/>
              <a:t>The Astrophysical Journal </a:t>
            </a:r>
            <a:r>
              <a:rPr lang="en-US" dirty="0"/>
              <a:t>500:342-354. </a:t>
            </a:r>
          </a:p>
          <a:p>
            <a:pPr marL="0" indent="0">
              <a:buNone/>
            </a:pPr>
            <a:r>
              <a:rPr lang="en-US" dirty="0"/>
              <a:t>Carmeli, M. 2008. </a:t>
            </a:r>
            <a:r>
              <a:rPr lang="en-US" i="1" dirty="0"/>
              <a:t>Relativity: Modern Large-Scale Spacetime Structure of the Cosmos</a:t>
            </a:r>
            <a:r>
              <a:rPr lang="en-US" dirty="0"/>
              <a:t>. Singapore: World Scientific. </a:t>
            </a:r>
          </a:p>
          <a:p>
            <a:pPr marL="0" indent="0">
              <a:buNone/>
            </a:pPr>
            <a:r>
              <a:rPr lang="en-US" dirty="0"/>
              <a:t>Darling, D. 2016. </a:t>
            </a:r>
            <a:r>
              <a:rPr lang="en-US" i="1" dirty="0"/>
              <a:t>Encyclopedias</a:t>
            </a:r>
            <a:r>
              <a:rPr lang="en-US" dirty="0"/>
              <a:t>. http://www.daviddarling.info/ encyclopedia/O/Ostar.html. Accessed in 2017. </a:t>
            </a:r>
          </a:p>
          <a:p>
            <a:pPr marL="0" indent="0">
              <a:buNone/>
            </a:pPr>
            <a:r>
              <a:rPr lang="en-US" dirty="0"/>
              <a:t>Davies, K. 1994. Distribution of supernova remnants in the galaxy. </a:t>
            </a:r>
            <a:r>
              <a:rPr lang="en-US" i="1" dirty="0"/>
              <a:t>Proceedings of the Third International Conference on Creationism, Technical Symposium Sessions</a:t>
            </a:r>
            <a:r>
              <a:rPr lang="en-US" dirty="0"/>
              <a:t>, ed. R.E. Walsh, pp. 175-184. Pittsburgh, Pennsylvania: Creation Science Fellowship. </a:t>
            </a:r>
          </a:p>
          <a:p>
            <a:pPr marL="0" indent="0">
              <a:buNone/>
            </a:pPr>
            <a:r>
              <a:rPr lang="de-DE" dirty="0"/>
              <a:t>Einstein. A. 1905. Zur Elektrodynamik bewegter Körper. </a:t>
            </a:r>
            <a:r>
              <a:rPr lang="de-DE" i="1" dirty="0"/>
              <a:t>Annalen der Physik </a:t>
            </a:r>
            <a:r>
              <a:rPr lang="de-DE" dirty="0"/>
              <a:t>322, no. 10:891–921. </a:t>
            </a:r>
          </a:p>
          <a:p>
            <a:pPr marL="0" indent="0">
              <a:buNone/>
            </a:pPr>
            <a:r>
              <a:rPr lang="en-US" dirty="0"/>
              <a:t>Faulkner, D. R. 2013. A proposal for a new solution to the light travel time problem. </a:t>
            </a:r>
            <a:r>
              <a:rPr lang="en-US" i="1" dirty="0"/>
              <a:t>Answers Research Journal</a:t>
            </a:r>
            <a:r>
              <a:rPr lang="en-US" dirty="0"/>
              <a:t>, 6, no. 1:279–284. </a:t>
            </a:r>
          </a:p>
          <a:p>
            <a:pPr marL="0" indent="0">
              <a:buNone/>
            </a:pPr>
            <a:r>
              <a:rPr lang="en-US" dirty="0"/>
              <a:t>Faulkner, D.R. 2017. Are Old Supernova Remnants Really Missing? Re-Evaluating a Well-Known Young-Universe Argument. </a:t>
            </a:r>
            <a:r>
              <a:rPr lang="en-US" i="1" dirty="0"/>
              <a:t>Answers Research Journal, </a:t>
            </a:r>
            <a:r>
              <a:rPr lang="en-US" dirty="0"/>
              <a:t>10:245-258. </a:t>
            </a:r>
          </a:p>
          <a:p>
            <a:pPr marL="0" indent="0">
              <a:buNone/>
            </a:pPr>
            <a:r>
              <a:rPr lang="en-US" dirty="0"/>
              <a:t>Green, D.A. 2014. A catalogue of galactic supernova remnants. </a:t>
            </a:r>
            <a:r>
              <a:rPr lang="en-US" i="1" dirty="0"/>
              <a:t>Bulletin of the Astronomical Society of India </a:t>
            </a:r>
            <a:r>
              <a:rPr lang="en-US" dirty="0"/>
              <a:t>42:47-58. http://www.mrao.cam. ac.uk/surveys/</a:t>
            </a:r>
            <a:r>
              <a:rPr lang="en-US" dirty="0" err="1"/>
              <a:t>snrs</a:t>
            </a:r>
            <a:r>
              <a:rPr lang="en-US" dirty="0"/>
              <a:t>/ </a:t>
            </a:r>
          </a:p>
          <a:p>
            <a:pPr marL="0" indent="0">
              <a:buNone/>
            </a:pPr>
            <a:r>
              <a:rPr lang="en-US" dirty="0"/>
              <a:t>Hartnett, J.G. 2003. A new cosmology: solution to the starlight travel time problem. </a:t>
            </a:r>
            <a:r>
              <a:rPr lang="en-US" i="1" dirty="0"/>
              <a:t>Journal of Creation</a:t>
            </a:r>
            <a:r>
              <a:rPr lang="en-US" dirty="0"/>
              <a:t>, 17, no. 2:98–102. </a:t>
            </a:r>
          </a:p>
          <a:p>
            <a:pPr marL="0" indent="0">
              <a:buNone/>
            </a:pPr>
            <a:r>
              <a:rPr lang="en-US" dirty="0"/>
              <a:t> </a:t>
            </a:r>
          </a:p>
        </p:txBody>
      </p:sp>
      <p:sp>
        <p:nvSpPr>
          <p:cNvPr id="5" name="Slide Number Placeholder 4">
            <a:extLst>
              <a:ext uri="{FF2B5EF4-FFF2-40B4-BE49-F238E27FC236}">
                <a16:creationId xmlns:a16="http://schemas.microsoft.com/office/drawing/2014/main" id="{DA6421C7-154C-4FCC-AC71-C9136ACF11F7}"/>
              </a:ext>
            </a:extLst>
          </p:cNvPr>
          <p:cNvSpPr>
            <a:spLocks noGrp="1"/>
          </p:cNvSpPr>
          <p:nvPr>
            <p:ph type="sldNum" sz="quarter" idx="12"/>
          </p:nvPr>
        </p:nvSpPr>
        <p:spPr/>
        <p:txBody>
          <a:bodyPr/>
          <a:lstStyle/>
          <a:p>
            <a:fld id="{2D6B159C-BABD-4D50-B13C-076378BA4709}" type="slidenum">
              <a:rPr lang="en-US" smtClean="0"/>
              <a:t>34</a:t>
            </a:fld>
            <a:endParaRPr lang="en-US" dirty="0"/>
          </a:p>
        </p:txBody>
      </p:sp>
    </p:spTree>
    <p:extLst>
      <p:ext uri="{BB962C8B-B14F-4D97-AF65-F5344CB8AC3E}">
        <p14:creationId xmlns:p14="http://schemas.microsoft.com/office/powerpoint/2010/main" val="471388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B9BB-0178-42DC-BB61-DD6772FBE0C5}"/>
              </a:ext>
            </a:extLst>
          </p:cNvPr>
          <p:cNvSpPr>
            <a:spLocks noGrp="1"/>
          </p:cNvSpPr>
          <p:nvPr>
            <p:ph type="title"/>
          </p:nvPr>
        </p:nvSpPr>
        <p:spPr/>
        <p:txBody>
          <a:bodyPr/>
          <a:lstStyle/>
          <a:p>
            <a:r>
              <a:rPr lang="en-US" dirty="0"/>
              <a:t>References (2)</a:t>
            </a:r>
          </a:p>
        </p:txBody>
      </p:sp>
      <p:sp>
        <p:nvSpPr>
          <p:cNvPr id="3" name="Content Placeholder 2">
            <a:extLst>
              <a:ext uri="{FF2B5EF4-FFF2-40B4-BE49-F238E27FC236}">
                <a16:creationId xmlns:a16="http://schemas.microsoft.com/office/drawing/2014/main" id="{5AEF4E0F-0FC0-4B91-8D95-5552AFA1A840}"/>
              </a:ext>
            </a:extLst>
          </p:cNvPr>
          <p:cNvSpPr>
            <a:spLocks noGrp="1"/>
          </p:cNvSpPr>
          <p:nvPr>
            <p:ph idx="1"/>
          </p:nvPr>
        </p:nvSpPr>
        <p:spPr/>
        <p:txBody>
          <a:bodyPr>
            <a:normAutofit fontScale="70000" lnSpcReduction="20000"/>
          </a:bodyPr>
          <a:lstStyle/>
          <a:p>
            <a:pPr marL="0" indent="0">
              <a:buNone/>
            </a:pPr>
            <a:r>
              <a:rPr lang="en-US" dirty="0"/>
              <a:t>Hartnett, J.G. 2007. </a:t>
            </a:r>
            <a:r>
              <a:rPr lang="en-US" i="1" dirty="0"/>
              <a:t>Starlight, Time and the New Physics: How we can see starlight in our young universe</a:t>
            </a:r>
            <a:r>
              <a:rPr lang="en-US" dirty="0"/>
              <a:t>. Eight Mile Plains, Queensland, Australia: Creation Book Publishers</a:t>
            </a:r>
          </a:p>
          <a:p>
            <a:pPr marL="0" indent="0">
              <a:buNone/>
            </a:pPr>
            <a:r>
              <a:rPr lang="en-US" dirty="0"/>
              <a:t>Hartnett, J. 2011. The anisotropic synchrony convention model as a solution to the creationist starlight-travel-time problem. </a:t>
            </a:r>
            <a:r>
              <a:rPr lang="en-US" i="1" dirty="0"/>
              <a:t>Journal of Creation </a:t>
            </a:r>
            <a:r>
              <a:rPr lang="en-US" dirty="0"/>
              <a:t>25, no. 3:56-62.</a:t>
            </a:r>
          </a:p>
          <a:p>
            <a:pPr marL="0" indent="0">
              <a:buNone/>
            </a:pPr>
            <a:r>
              <a:rPr lang="en-US" dirty="0"/>
              <a:t>Hartnett, J.G. 2014. Critique: Faulkner’s miraculous translation of light model would leave evidence. </a:t>
            </a:r>
            <a:r>
              <a:rPr lang="en-US" i="1" dirty="0"/>
              <a:t>Answers Research Journal </a:t>
            </a:r>
            <a:r>
              <a:rPr lang="en-US" dirty="0"/>
              <a:t>9:459-460.</a:t>
            </a:r>
          </a:p>
          <a:p>
            <a:pPr marL="0" indent="0">
              <a:buNone/>
            </a:pPr>
            <a:r>
              <a:rPr lang="en-US" dirty="0"/>
              <a:t>Hartnett, J.G. 2015a. A Biblical Creationist Cosmogony. </a:t>
            </a:r>
            <a:r>
              <a:rPr lang="en-US" i="1" dirty="0"/>
              <a:t>Answers Research Journal</a:t>
            </a:r>
            <a:r>
              <a:rPr lang="en-US" dirty="0"/>
              <a:t>, 8, no. 1:13-20. </a:t>
            </a:r>
          </a:p>
          <a:p>
            <a:pPr marL="0" indent="0">
              <a:buNone/>
            </a:pPr>
            <a:r>
              <a:rPr lang="en-US" dirty="0"/>
              <a:t>Hartnett, J.G. 2015b. Supernova remnants and the age of the universe. Bible Science Forum, on-line article dated 01/26/2015. https:// biblescienceforum.com/2015/01/26/supernova-remnants-and-the-age-of-the-universe/ </a:t>
            </a:r>
          </a:p>
          <a:p>
            <a:pPr marL="0" indent="0">
              <a:buNone/>
            </a:pPr>
            <a:r>
              <a:rPr lang="en-US" dirty="0"/>
              <a:t>Hartnett, J.G. 2015c. An update: correspondence on cosmology. Bible Science Forum, on-line article dated 02/07/2015. https:// biblescienceforum.com/2015/02/07/an-update-correspondence-on-cosmology/ </a:t>
            </a:r>
          </a:p>
          <a:p>
            <a:pPr marL="0" indent="0">
              <a:buNone/>
            </a:pPr>
            <a:r>
              <a:rPr lang="en-US" dirty="0"/>
              <a:t>Hartnett, J.G. 2015d. Synopsis: A biblical creationist cosmogony. Bible Science Forum, on-line article dated 03/09/2015. https:// biblescienceforum.com/2015/03/09/synopsis-a-biblical-creationist-cosmogony/ </a:t>
            </a:r>
          </a:p>
          <a:p>
            <a:pPr marL="0" indent="0">
              <a:buNone/>
            </a:pPr>
            <a:r>
              <a:rPr lang="en-US" dirty="0"/>
              <a:t>Höfner, S. 2010. Dynamical evolution of supernova remnants. Lecture Notes, Department of Physics and Astronomy Uppsala University, posted online at http://www.astro.uu.se/~hoefner/astro/teach/apd_files/ apd_SNR_dyn.pdf </a:t>
            </a:r>
          </a:p>
          <a:p>
            <a:pPr marL="0" indent="0">
              <a:buNone/>
            </a:pPr>
            <a:r>
              <a:rPr lang="en-US" dirty="0"/>
              <a:t>Humphreys, D.R. 1994, </a:t>
            </a:r>
            <a:r>
              <a:rPr lang="en-US" i="1" dirty="0"/>
              <a:t>Starlight and Time: Solving the Puzzle of Distant Starlight in a Young Universe</a:t>
            </a:r>
            <a:r>
              <a:rPr lang="en-US" dirty="0"/>
              <a:t>. Green Forest, Arkansas: Master Books. </a:t>
            </a:r>
          </a:p>
          <a:p>
            <a:pPr marL="0" indent="0">
              <a:buNone/>
            </a:pPr>
            <a:r>
              <a:rPr lang="en-US" dirty="0"/>
              <a:t>Humphreys, R. 2008. New time dilation helps creation cosmology. </a:t>
            </a:r>
            <a:r>
              <a:rPr lang="en-US" i="1" dirty="0"/>
              <a:t>Journal of Creation </a:t>
            </a:r>
            <a:r>
              <a:rPr lang="en-US" b="1" dirty="0"/>
              <a:t>22</a:t>
            </a:r>
            <a:r>
              <a:rPr lang="en-US" dirty="0"/>
              <a:t>, no. 3:84–92.</a:t>
            </a:r>
          </a:p>
        </p:txBody>
      </p:sp>
      <p:sp>
        <p:nvSpPr>
          <p:cNvPr id="5" name="Slide Number Placeholder 4">
            <a:extLst>
              <a:ext uri="{FF2B5EF4-FFF2-40B4-BE49-F238E27FC236}">
                <a16:creationId xmlns:a16="http://schemas.microsoft.com/office/drawing/2014/main" id="{C9DA6177-FE63-44EE-9FD1-B319483547DB}"/>
              </a:ext>
            </a:extLst>
          </p:cNvPr>
          <p:cNvSpPr>
            <a:spLocks noGrp="1"/>
          </p:cNvSpPr>
          <p:nvPr>
            <p:ph type="sldNum" sz="quarter" idx="12"/>
          </p:nvPr>
        </p:nvSpPr>
        <p:spPr/>
        <p:txBody>
          <a:bodyPr/>
          <a:lstStyle/>
          <a:p>
            <a:fld id="{2D6B159C-BABD-4D50-B13C-076378BA4709}" type="slidenum">
              <a:rPr lang="en-US" smtClean="0"/>
              <a:t>35</a:t>
            </a:fld>
            <a:endParaRPr lang="en-US" dirty="0"/>
          </a:p>
        </p:txBody>
      </p:sp>
    </p:spTree>
    <p:extLst>
      <p:ext uri="{BB962C8B-B14F-4D97-AF65-F5344CB8AC3E}">
        <p14:creationId xmlns:p14="http://schemas.microsoft.com/office/powerpoint/2010/main" val="2205394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45F0-E562-46D5-86D0-3231D4070A2C}"/>
              </a:ext>
            </a:extLst>
          </p:cNvPr>
          <p:cNvSpPr>
            <a:spLocks noGrp="1"/>
          </p:cNvSpPr>
          <p:nvPr>
            <p:ph type="title"/>
          </p:nvPr>
        </p:nvSpPr>
        <p:spPr/>
        <p:txBody>
          <a:bodyPr/>
          <a:lstStyle/>
          <a:p>
            <a:r>
              <a:rPr lang="en-US" dirty="0"/>
              <a:t>References (3)</a:t>
            </a:r>
          </a:p>
        </p:txBody>
      </p:sp>
      <p:sp>
        <p:nvSpPr>
          <p:cNvPr id="3" name="Content Placeholder 2">
            <a:extLst>
              <a:ext uri="{FF2B5EF4-FFF2-40B4-BE49-F238E27FC236}">
                <a16:creationId xmlns:a16="http://schemas.microsoft.com/office/drawing/2014/main" id="{E8815F98-67CF-4F9D-9C03-7AFBDAD6A022}"/>
              </a:ext>
            </a:extLst>
          </p:cNvPr>
          <p:cNvSpPr>
            <a:spLocks noGrp="1"/>
          </p:cNvSpPr>
          <p:nvPr>
            <p:ph idx="1"/>
          </p:nvPr>
        </p:nvSpPr>
        <p:spPr/>
        <p:txBody>
          <a:bodyPr>
            <a:normAutofit fontScale="70000" lnSpcReduction="20000"/>
          </a:bodyPr>
          <a:lstStyle/>
          <a:p>
            <a:pPr marL="0" indent="0">
              <a:buNone/>
            </a:pPr>
            <a:r>
              <a:rPr lang="en-US" dirty="0"/>
              <a:t>Humphreys, R. 2017. Biblical Evidence for Time Dilation in the Cosmos. </a:t>
            </a:r>
            <a:r>
              <a:rPr lang="en-US" i="1" dirty="0"/>
              <a:t>Creation Research Society Quarterly</a:t>
            </a:r>
            <a:r>
              <a:rPr lang="en-US" dirty="0"/>
              <a:t>, no. 53:297-305 </a:t>
            </a:r>
          </a:p>
          <a:p>
            <a:pPr marL="0" indent="0">
              <a:buNone/>
            </a:pPr>
            <a:r>
              <a:rPr lang="en-US" dirty="0"/>
              <a:t>Liddle, A. 2015. </a:t>
            </a:r>
            <a:r>
              <a:rPr lang="en-US" i="1" dirty="0"/>
              <a:t>An Introduction to Modern Cosmology</a:t>
            </a:r>
            <a:r>
              <a:rPr lang="en-US" dirty="0"/>
              <a:t>. West Sussex, PO19 8SQ, United Kingdom: John Wiley &amp; Sons, Ltd. </a:t>
            </a:r>
          </a:p>
          <a:p>
            <a:pPr marL="0" indent="0">
              <a:buNone/>
            </a:pPr>
            <a:r>
              <a:rPr lang="en-US" dirty="0"/>
              <a:t>Lisle, J.P. 2010. Anisotropic synchrony convention: a solution to the distant starlight problem. </a:t>
            </a:r>
            <a:r>
              <a:rPr lang="en-US" i="1" dirty="0"/>
              <a:t>Answers Research Journal</a:t>
            </a:r>
            <a:r>
              <a:rPr lang="en-US" dirty="0"/>
              <a:t>, 3, no. 1:191–207. </a:t>
            </a:r>
          </a:p>
          <a:p>
            <a:pPr marL="0" indent="0">
              <a:buNone/>
            </a:pPr>
            <a:r>
              <a:rPr lang="en-US" dirty="0"/>
              <a:t>Long, K.S, W.P. Blair, P.F. Winkler, R.H. Becker, T.J. </a:t>
            </a:r>
            <a:r>
              <a:rPr lang="en-US" dirty="0" err="1"/>
              <a:t>Gaetz</a:t>
            </a:r>
            <a:r>
              <a:rPr lang="en-US" dirty="0"/>
              <a:t>, P. </a:t>
            </a:r>
            <a:r>
              <a:rPr lang="en-US" dirty="0" err="1"/>
              <a:t>Ghavamian</a:t>
            </a:r>
            <a:r>
              <a:rPr lang="en-US" dirty="0"/>
              <a:t>, D.J. Helfand, J.P. Hughes, R.P. Kirshner, K.D. Kuntz, E.K. McNeil, T. G. </a:t>
            </a:r>
            <a:r>
              <a:rPr lang="en-US" dirty="0" err="1"/>
              <a:t>Pannuti</a:t>
            </a:r>
            <a:r>
              <a:rPr lang="en-US" dirty="0"/>
              <a:t>, P.P. </a:t>
            </a:r>
            <a:r>
              <a:rPr lang="en-US" dirty="0" err="1"/>
              <a:t>Plucinsky</a:t>
            </a:r>
            <a:r>
              <a:rPr lang="en-US" dirty="0"/>
              <a:t>, D. Saul, R. </a:t>
            </a:r>
            <a:r>
              <a:rPr lang="en-US" dirty="0" err="1"/>
              <a:t>Tullmann</a:t>
            </a:r>
            <a:r>
              <a:rPr lang="en-US" dirty="0"/>
              <a:t>, and B. Williams. 2010. The Chandra ACIS survey of M33: X-ray, optical, and radio properties of the supernova remnants. </a:t>
            </a:r>
            <a:r>
              <a:rPr lang="en-US" i="1" dirty="0"/>
              <a:t>The Astrophysical Journal Supplement Series</a:t>
            </a:r>
            <a:r>
              <a:rPr lang="en-US" dirty="0"/>
              <a:t>, 187:495–559. </a:t>
            </a:r>
          </a:p>
          <a:p>
            <a:pPr marL="0" indent="0">
              <a:buNone/>
            </a:pPr>
            <a:r>
              <a:rPr lang="en-US" dirty="0"/>
              <a:t>Maoz, D. and C. Badenes. 2010. The supernova rate and delay time distribution in the Magellanic Clouds. </a:t>
            </a:r>
            <a:r>
              <a:rPr lang="en-US" i="1" dirty="0"/>
              <a:t>Monthly Notices of the Royal Astronomical Society </a:t>
            </a:r>
            <a:r>
              <a:rPr lang="en-US" dirty="0"/>
              <a:t>407, Is. 2:1314-1327. </a:t>
            </a:r>
          </a:p>
          <a:p>
            <a:pPr marL="0" indent="0">
              <a:buNone/>
            </a:pPr>
            <a:r>
              <a:rPr lang="en-US" dirty="0"/>
              <a:t>Morris, H. . 1976. </a:t>
            </a:r>
            <a:r>
              <a:rPr lang="en-US" i="1" dirty="0"/>
              <a:t>The Genesis Record</a:t>
            </a:r>
            <a:r>
              <a:rPr lang="en-US" dirty="0"/>
              <a:t>. Grand Rapids, Michigan: Baker Book House, pp. 65-66. </a:t>
            </a:r>
          </a:p>
          <a:p>
            <a:pPr marL="0" indent="0">
              <a:buNone/>
            </a:pPr>
            <a:r>
              <a:rPr lang="en-US" dirty="0"/>
              <a:t>Newton, R. 2001. Distant starlight and Genesis: conventions of time measurement. </a:t>
            </a:r>
            <a:r>
              <a:rPr lang="en-US" i="1" dirty="0"/>
              <a:t>Journal of Creation, </a:t>
            </a:r>
            <a:r>
              <a:rPr lang="en-US" dirty="0"/>
              <a:t>15, no. 1: 80–85, 2001. </a:t>
            </a:r>
          </a:p>
          <a:p>
            <a:pPr marL="0" indent="0">
              <a:buNone/>
            </a:pPr>
            <a:r>
              <a:rPr lang="en-US" dirty="0"/>
              <a:t>Seok, J.Y., B.-C. Koo, and T. </a:t>
            </a:r>
            <a:r>
              <a:rPr lang="en-US" dirty="0" err="1"/>
              <a:t>Onaka</a:t>
            </a:r>
            <a:r>
              <a:rPr lang="en-US" dirty="0"/>
              <a:t>. 2013. A survey of infrared supernova remnants in the Large Magellanic Cloud. </a:t>
            </a:r>
            <a:r>
              <a:rPr lang="en-US" i="1" dirty="0"/>
              <a:t>The Astrophysics Journal </a:t>
            </a:r>
            <a:r>
              <a:rPr lang="en-US" dirty="0"/>
              <a:t>770:134-161. </a:t>
            </a:r>
          </a:p>
          <a:p>
            <a:pPr marL="0" indent="0">
              <a:buNone/>
            </a:pPr>
            <a:r>
              <a:rPr lang="en-US" dirty="0"/>
              <a:t>Setterfield, B. 1989. The atomic constants in light of criticism. </a:t>
            </a:r>
            <a:r>
              <a:rPr lang="en-US" i="1" dirty="0"/>
              <a:t>Creation Research Society Quarterly</a:t>
            </a:r>
            <a:r>
              <a:rPr lang="en-US" dirty="0"/>
              <a:t>, 25:190–197.</a:t>
            </a:r>
          </a:p>
        </p:txBody>
      </p:sp>
      <p:sp>
        <p:nvSpPr>
          <p:cNvPr id="5" name="Slide Number Placeholder 4">
            <a:extLst>
              <a:ext uri="{FF2B5EF4-FFF2-40B4-BE49-F238E27FC236}">
                <a16:creationId xmlns:a16="http://schemas.microsoft.com/office/drawing/2014/main" id="{CFA2AFB5-1061-40D7-B701-93C656416095}"/>
              </a:ext>
            </a:extLst>
          </p:cNvPr>
          <p:cNvSpPr>
            <a:spLocks noGrp="1"/>
          </p:cNvSpPr>
          <p:nvPr>
            <p:ph type="sldNum" sz="quarter" idx="12"/>
          </p:nvPr>
        </p:nvSpPr>
        <p:spPr/>
        <p:txBody>
          <a:bodyPr/>
          <a:lstStyle/>
          <a:p>
            <a:fld id="{2D6B159C-BABD-4D50-B13C-076378BA4709}" type="slidenum">
              <a:rPr lang="en-US" smtClean="0"/>
              <a:t>36</a:t>
            </a:fld>
            <a:endParaRPr lang="en-US" dirty="0"/>
          </a:p>
        </p:txBody>
      </p:sp>
    </p:spTree>
    <p:extLst>
      <p:ext uri="{BB962C8B-B14F-4D97-AF65-F5344CB8AC3E}">
        <p14:creationId xmlns:p14="http://schemas.microsoft.com/office/powerpoint/2010/main" val="39208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13B0F-1F0A-4B3E-881C-D0A1CFCA7B54}"/>
              </a:ext>
            </a:extLst>
          </p:cNvPr>
          <p:cNvSpPr>
            <a:spLocks noGrp="1"/>
          </p:cNvSpPr>
          <p:nvPr>
            <p:ph type="title"/>
          </p:nvPr>
        </p:nvSpPr>
        <p:spPr/>
        <p:txBody>
          <a:bodyPr/>
          <a:lstStyle/>
          <a:p>
            <a:r>
              <a:rPr lang="en-US" dirty="0"/>
              <a:t>Convergence of ideas</a:t>
            </a:r>
          </a:p>
        </p:txBody>
      </p:sp>
      <p:sp>
        <p:nvSpPr>
          <p:cNvPr id="3" name="Content Placeholder 2">
            <a:extLst>
              <a:ext uri="{FF2B5EF4-FFF2-40B4-BE49-F238E27FC236}">
                <a16:creationId xmlns:a16="http://schemas.microsoft.com/office/drawing/2014/main" id="{5C757A9F-6E85-4E22-A1D4-5412D90E6DC9}"/>
              </a:ext>
            </a:extLst>
          </p:cNvPr>
          <p:cNvSpPr>
            <a:spLocks noGrp="1"/>
          </p:cNvSpPr>
          <p:nvPr>
            <p:ph idx="1"/>
          </p:nvPr>
        </p:nvSpPr>
        <p:spPr>
          <a:xfrm>
            <a:off x="838200" y="1311006"/>
            <a:ext cx="10515600" cy="5181867"/>
          </a:xfrm>
        </p:spPr>
        <p:txBody>
          <a:bodyPr>
            <a:normAutofit lnSpcReduction="10000"/>
          </a:bodyPr>
          <a:lstStyle/>
          <a:p>
            <a:pPr marL="0" indent="0">
              <a:lnSpc>
                <a:spcPct val="120000"/>
              </a:lnSpc>
              <a:buNone/>
            </a:pPr>
            <a:r>
              <a:rPr lang="en-US" b="1" dirty="0"/>
              <a:t>Prior convergence of ideas:</a:t>
            </a:r>
          </a:p>
          <a:p>
            <a:pPr>
              <a:lnSpc>
                <a:spcPct val="120000"/>
              </a:lnSpc>
            </a:pPr>
            <a:r>
              <a:rPr lang="en-US" u="sng" dirty="0"/>
              <a:t>Old visible Cosmos:</a:t>
            </a:r>
            <a:r>
              <a:rPr lang="en-US" dirty="0"/>
              <a:t> Humphreys’ (1994, 2008, 2017) cosmology</a:t>
            </a:r>
          </a:p>
          <a:p>
            <a:pPr>
              <a:lnSpc>
                <a:spcPct val="120000"/>
              </a:lnSpc>
            </a:pPr>
            <a:r>
              <a:rPr lang="en-US" u="sng" dirty="0"/>
              <a:t>Young visible cosmos:</a:t>
            </a:r>
            <a:r>
              <a:rPr lang="en-US" dirty="0"/>
              <a:t> Lisle’s (2010) ASC model (Lisle 2010); Hartnett’s endorsement of Lisle’s model (Hartnett 2011a, 2015a); Faulkner’s (2013) </a:t>
            </a:r>
            <a:r>
              <a:rPr lang="en-US" i="1" dirty="0" err="1"/>
              <a:t>dasha</a:t>
            </a:r>
            <a:r>
              <a:rPr lang="en-US" i="1" dirty="0"/>
              <a:t> </a:t>
            </a:r>
            <a:r>
              <a:rPr lang="en-US" dirty="0"/>
              <a:t>solution.</a:t>
            </a:r>
          </a:p>
          <a:p>
            <a:pPr marL="0" indent="0">
              <a:lnSpc>
                <a:spcPct val="120000"/>
              </a:lnSpc>
              <a:buNone/>
            </a:pPr>
            <a:r>
              <a:rPr lang="en-US" dirty="0"/>
              <a:t>	“Old” = billions of years,		“Young” = thousands of years</a:t>
            </a:r>
            <a:endParaRPr lang="en-US" b="1" dirty="0"/>
          </a:p>
          <a:p>
            <a:pPr marL="0" indent="0">
              <a:lnSpc>
                <a:spcPct val="120000"/>
              </a:lnSpc>
              <a:buNone/>
            </a:pPr>
            <a:r>
              <a:rPr lang="en-US" b="1" dirty="0"/>
              <a:t>The proposed solution (further convergence):</a:t>
            </a:r>
          </a:p>
          <a:p>
            <a:pPr>
              <a:lnSpc>
                <a:spcPct val="120000"/>
              </a:lnSpc>
            </a:pPr>
            <a:r>
              <a:rPr lang="en-US" dirty="0"/>
              <a:t>Is an improvement of Lisle’s ASC model that specifies the initial conditions.</a:t>
            </a:r>
          </a:p>
          <a:p>
            <a:pPr>
              <a:lnSpc>
                <a:spcPct val="120000"/>
              </a:lnSpc>
            </a:pPr>
            <a:r>
              <a:rPr lang="en-US" dirty="0"/>
              <a:t>Agrees with Humphreys’ arrangement of stellar creation events along Earth’s Day Four light cone and embraces his rejection of the Cosmological Principle.</a:t>
            </a:r>
          </a:p>
        </p:txBody>
      </p:sp>
      <p:sp>
        <p:nvSpPr>
          <p:cNvPr id="5" name="Slide Number Placeholder 4">
            <a:extLst>
              <a:ext uri="{FF2B5EF4-FFF2-40B4-BE49-F238E27FC236}">
                <a16:creationId xmlns:a16="http://schemas.microsoft.com/office/drawing/2014/main" id="{A7F748E4-CF66-443E-929D-574C8BCA7687}"/>
              </a:ext>
            </a:extLst>
          </p:cNvPr>
          <p:cNvSpPr>
            <a:spLocks noGrp="1"/>
          </p:cNvSpPr>
          <p:nvPr>
            <p:ph type="sldNum" sz="quarter" idx="12"/>
          </p:nvPr>
        </p:nvSpPr>
        <p:spPr/>
        <p:txBody>
          <a:bodyPr/>
          <a:lstStyle/>
          <a:p>
            <a:fld id="{2D6B159C-BABD-4D50-B13C-076378BA4709}" type="slidenum">
              <a:rPr lang="en-US" smtClean="0"/>
              <a:t>4</a:t>
            </a:fld>
            <a:endParaRPr lang="en-US" dirty="0"/>
          </a:p>
        </p:txBody>
      </p:sp>
    </p:spTree>
    <p:extLst>
      <p:ext uri="{BB962C8B-B14F-4D97-AF65-F5344CB8AC3E}">
        <p14:creationId xmlns:p14="http://schemas.microsoft.com/office/powerpoint/2010/main" val="106988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46742-2CD4-4017-9DC0-0A108BCB6113}"/>
              </a:ext>
            </a:extLst>
          </p:cNvPr>
          <p:cNvSpPr>
            <a:spLocks noGrp="1"/>
          </p:cNvSpPr>
          <p:nvPr>
            <p:ph type="title"/>
          </p:nvPr>
        </p:nvSpPr>
        <p:spPr/>
        <p:txBody>
          <a:bodyPr/>
          <a:lstStyle/>
          <a:p>
            <a:r>
              <a:rPr lang="en-US" dirty="0"/>
              <a:t>Agenda for the remainder of this talk</a:t>
            </a:r>
          </a:p>
        </p:txBody>
      </p:sp>
      <p:sp>
        <p:nvSpPr>
          <p:cNvPr id="3" name="Content Placeholder 2">
            <a:extLst>
              <a:ext uri="{FF2B5EF4-FFF2-40B4-BE49-F238E27FC236}">
                <a16:creationId xmlns:a16="http://schemas.microsoft.com/office/drawing/2014/main" id="{9EA71352-2999-494C-80C4-55FF0A518E7A}"/>
              </a:ext>
            </a:extLst>
          </p:cNvPr>
          <p:cNvSpPr>
            <a:spLocks noGrp="1"/>
          </p:cNvSpPr>
          <p:nvPr>
            <p:ph idx="1"/>
          </p:nvPr>
        </p:nvSpPr>
        <p:spPr>
          <a:xfrm>
            <a:off x="838200" y="1778697"/>
            <a:ext cx="10515600" cy="4398266"/>
          </a:xfrm>
        </p:spPr>
        <p:txBody>
          <a:bodyPr>
            <a:normAutofit/>
          </a:bodyPr>
          <a:lstStyle/>
          <a:p>
            <a:pPr>
              <a:lnSpc>
                <a:spcPct val="150000"/>
              </a:lnSpc>
            </a:pPr>
            <a:r>
              <a:rPr lang="en-US" dirty="0"/>
              <a:t>Special Relativity primer (using just diagrams and no equations)</a:t>
            </a:r>
          </a:p>
          <a:p>
            <a:pPr>
              <a:lnSpc>
                <a:spcPct val="150000"/>
              </a:lnSpc>
            </a:pPr>
            <a:r>
              <a:rPr lang="en-US" dirty="0"/>
              <a:t>Proposed solution </a:t>
            </a:r>
          </a:p>
          <a:p>
            <a:pPr>
              <a:lnSpc>
                <a:spcPct val="150000"/>
              </a:lnSpc>
            </a:pPr>
            <a:r>
              <a:rPr lang="en-US" dirty="0"/>
              <a:t>Evidence for young visible cosmos (a testable prediction of our solution)</a:t>
            </a:r>
          </a:p>
          <a:p>
            <a:pPr>
              <a:lnSpc>
                <a:spcPct val="150000"/>
              </a:lnSpc>
            </a:pPr>
            <a:r>
              <a:rPr lang="en-US" dirty="0"/>
              <a:t>Comparison with prior ideas</a:t>
            </a:r>
          </a:p>
          <a:p>
            <a:pPr>
              <a:lnSpc>
                <a:spcPct val="150000"/>
              </a:lnSpc>
            </a:pPr>
            <a:r>
              <a:rPr lang="en-US" dirty="0"/>
              <a:t>Responses to potential objections</a:t>
            </a:r>
          </a:p>
        </p:txBody>
      </p:sp>
      <p:sp>
        <p:nvSpPr>
          <p:cNvPr id="5" name="Slide Number Placeholder 4">
            <a:extLst>
              <a:ext uri="{FF2B5EF4-FFF2-40B4-BE49-F238E27FC236}">
                <a16:creationId xmlns:a16="http://schemas.microsoft.com/office/drawing/2014/main" id="{81244F86-C6D4-49ED-B558-0AE3BD464C3F}"/>
              </a:ext>
            </a:extLst>
          </p:cNvPr>
          <p:cNvSpPr>
            <a:spLocks noGrp="1"/>
          </p:cNvSpPr>
          <p:nvPr>
            <p:ph type="sldNum" sz="quarter" idx="12"/>
          </p:nvPr>
        </p:nvSpPr>
        <p:spPr/>
        <p:txBody>
          <a:bodyPr/>
          <a:lstStyle/>
          <a:p>
            <a:fld id="{2D6B159C-BABD-4D50-B13C-076378BA4709}" type="slidenum">
              <a:rPr lang="en-US" smtClean="0"/>
              <a:t>5</a:t>
            </a:fld>
            <a:endParaRPr lang="en-US" dirty="0"/>
          </a:p>
        </p:txBody>
      </p:sp>
    </p:spTree>
    <p:extLst>
      <p:ext uri="{BB962C8B-B14F-4D97-AF65-F5344CB8AC3E}">
        <p14:creationId xmlns:p14="http://schemas.microsoft.com/office/powerpoint/2010/main" val="535550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7EDD26-9B7E-4B21-B259-C2ED2BE12865}"/>
              </a:ext>
            </a:extLst>
          </p:cNvPr>
          <p:cNvSpPr>
            <a:spLocks noGrp="1"/>
          </p:cNvSpPr>
          <p:nvPr>
            <p:ph type="title"/>
          </p:nvPr>
        </p:nvSpPr>
        <p:spPr/>
        <p:txBody>
          <a:bodyPr/>
          <a:lstStyle/>
          <a:p>
            <a:r>
              <a:rPr lang="en-US" dirty="0"/>
              <a:t>Special Relativity Primer</a:t>
            </a:r>
          </a:p>
        </p:txBody>
      </p:sp>
      <p:sp>
        <p:nvSpPr>
          <p:cNvPr id="5" name="Text Placeholder 4">
            <a:extLst>
              <a:ext uri="{FF2B5EF4-FFF2-40B4-BE49-F238E27FC236}">
                <a16:creationId xmlns:a16="http://schemas.microsoft.com/office/drawing/2014/main" id="{35C9FE2A-B671-482F-8DBA-1FBF8C225DB8}"/>
              </a:ext>
            </a:extLst>
          </p:cNvPr>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E02F2741-1927-4624-AA8D-E0CE13D578F9}"/>
              </a:ext>
            </a:extLst>
          </p:cNvPr>
          <p:cNvSpPr>
            <a:spLocks noGrp="1"/>
          </p:cNvSpPr>
          <p:nvPr>
            <p:ph type="sldNum" sz="quarter" idx="12"/>
          </p:nvPr>
        </p:nvSpPr>
        <p:spPr/>
        <p:txBody>
          <a:bodyPr/>
          <a:lstStyle/>
          <a:p>
            <a:fld id="{2D6B159C-BABD-4D50-B13C-076378BA4709}" type="slidenum">
              <a:rPr lang="en-US" smtClean="0"/>
              <a:t>6</a:t>
            </a:fld>
            <a:endParaRPr lang="en-US"/>
          </a:p>
        </p:txBody>
      </p:sp>
    </p:spTree>
    <p:extLst>
      <p:ext uri="{BB962C8B-B14F-4D97-AF65-F5344CB8AC3E}">
        <p14:creationId xmlns:p14="http://schemas.microsoft.com/office/powerpoint/2010/main" val="252177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AB043-7582-4B3E-985F-03DD70E95054}"/>
              </a:ext>
            </a:extLst>
          </p:cNvPr>
          <p:cNvSpPr>
            <a:spLocks noGrp="1"/>
          </p:cNvSpPr>
          <p:nvPr>
            <p:ph type="title"/>
          </p:nvPr>
        </p:nvSpPr>
        <p:spPr/>
        <p:txBody>
          <a:bodyPr/>
          <a:lstStyle/>
          <a:p>
            <a:r>
              <a:rPr lang="en-US" b="0" dirty="0"/>
              <a:t>Special Relativity Primer:</a:t>
            </a:r>
            <a:r>
              <a:rPr lang="en-US" dirty="0"/>
              <a:t> </a:t>
            </a:r>
            <a:r>
              <a:rPr lang="en-US" i="1" dirty="0"/>
              <a:t>Minkowski Diagrams</a:t>
            </a:r>
          </a:p>
        </p:txBody>
      </p:sp>
      <p:pic>
        <p:nvPicPr>
          <p:cNvPr id="5" name="Content Placeholder 4">
            <a:extLst>
              <a:ext uri="{FF2B5EF4-FFF2-40B4-BE49-F238E27FC236}">
                <a16:creationId xmlns:a16="http://schemas.microsoft.com/office/drawing/2014/main" id="{75D4A63B-DCF2-4820-99B1-DF509A3E4EA6}"/>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0934" y="1493697"/>
            <a:ext cx="5608320" cy="4999177"/>
          </a:xfrm>
        </p:spPr>
      </p:pic>
      <p:sp>
        <p:nvSpPr>
          <p:cNvPr id="8" name="TextBox 7">
            <a:extLst>
              <a:ext uri="{FF2B5EF4-FFF2-40B4-BE49-F238E27FC236}">
                <a16:creationId xmlns:a16="http://schemas.microsoft.com/office/drawing/2014/main" id="{923974CB-3BC9-4539-A29E-5331B2CB430A}"/>
              </a:ext>
            </a:extLst>
          </p:cNvPr>
          <p:cNvSpPr txBox="1"/>
          <p:nvPr/>
        </p:nvSpPr>
        <p:spPr>
          <a:xfrm>
            <a:off x="838200" y="2499360"/>
            <a:ext cx="3596640" cy="2308324"/>
          </a:xfrm>
          <a:prstGeom prst="rect">
            <a:avLst/>
          </a:prstGeom>
          <a:noFill/>
        </p:spPr>
        <p:txBody>
          <a:bodyPr wrap="square" rtlCol="0">
            <a:spAutoFit/>
          </a:bodyPr>
          <a:lstStyle/>
          <a:p>
            <a:r>
              <a:rPr lang="en-US" sz="2400" i="1" dirty="0"/>
              <a:t>E</a:t>
            </a:r>
            <a:r>
              <a:rPr lang="en-US" sz="2400" dirty="0"/>
              <a:t> – Event</a:t>
            </a:r>
          </a:p>
          <a:p>
            <a:endParaRPr lang="en-US" sz="2400" dirty="0"/>
          </a:p>
          <a:p>
            <a:r>
              <a:rPr lang="en-US" sz="2400" i="1" dirty="0"/>
              <a:t>b</a:t>
            </a:r>
            <a:r>
              <a:rPr lang="en-US" sz="2400" dirty="0"/>
              <a:t> – world line of a particle</a:t>
            </a:r>
          </a:p>
          <a:p>
            <a:endParaRPr lang="en-US" sz="2400" dirty="0"/>
          </a:p>
          <a:p>
            <a:pPr marL="466725" indent="-466725"/>
            <a:r>
              <a:rPr lang="en-US" sz="2400" i="1" dirty="0"/>
              <a:t>d</a:t>
            </a:r>
            <a:r>
              <a:rPr lang="en-US" sz="2400" dirty="0"/>
              <a:t> – beam of light emitted at event </a:t>
            </a:r>
            <a:r>
              <a:rPr lang="en-US" sz="2400" i="1" dirty="0"/>
              <a:t>C</a:t>
            </a:r>
            <a:r>
              <a:rPr lang="en-US" sz="2400" dirty="0"/>
              <a:t>.</a:t>
            </a:r>
          </a:p>
        </p:txBody>
      </p:sp>
      <p:sp>
        <p:nvSpPr>
          <p:cNvPr id="10" name="Slide Number Placeholder 9">
            <a:extLst>
              <a:ext uri="{FF2B5EF4-FFF2-40B4-BE49-F238E27FC236}">
                <a16:creationId xmlns:a16="http://schemas.microsoft.com/office/drawing/2014/main" id="{D9D38B9F-AD0F-40F5-8466-DE645F096500}"/>
              </a:ext>
            </a:extLst>
          </p:cNvPr>
          <p:cNvSpPr>
            <a:spLocks noGrp="1"/>
          </p:cNvSpPr>
          <p:nvPr>
            <p:ph type="sldNum" sz="quarter" idx="12"/>
          </p:nvPr>
        </p:nvSpPr>
        <p:spPr/>
        <p:txBody>
          <a:bodyPr/>
          <a:lstStyle/>
          <a:p>
            <a:fld id="{2D6B159C-BABD-4D50-B13C-076378BA4709}" type="slidenum">
              <a:rPr lang="en-US" smtClean="0"/>
              <a:t>7</a:t>
            </a:fld>
            <a:endParaRPr lang="en-US" dirty="0"/>
          </a:p>
        </p:txBody>
      </p:sp>
    </p:spTree>
    <p:extLst>
      <p:ext uri="{BB962C8B-B14F-4D97-AF65-F5344CB8AC3E}">
        <p14:creationId xmlns:p14="http://schemas.microsoft.com/office/powerpoint/2010/main" val="166344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326F-8F98-4B40-837A-4AE4A33EEA75}"/>
              </a:ext>
            </a:extLst>
          </p:cNvPr>
          <p:cNvSpPr>
            <a:spLocks noGrp="1"/>
          </p:cNvSpPr>
          <p:nvPr>
            <p:ph type="title"/>
          </p:nvPr>
        </p:nvSpPr>
        <p:spPr/>
        <p:txBody>
          <a:bodyPr/>
          <a:lstStyle/>
          <a:p>
            <a:r>
              <a:rPr lang="en-US" b="0" dirty="0"/>
              <a:t>Special Relativity Primer:</a:t>
            </a:r>
            <a:r>
              <a:rPr lang="en-US" dirty="0"/>
              <a:t> </a:t>
            </a:r>
            <a:r>
              <a:rPr lang="en-US" i="1" dirty="0"/>
              <a:t>Relativity of Simultaneity</a:t>
            </a:r>
          </a:p>
        </p:txBody>
      </p:sp>
      <p:pic>
        <p:nvPicPr>
          <p:cNvPr id="5" name="Content Placeholder 4">
            <a:extLst>
              <a:ext uri="{FF2B5EF4-FFF2-40B4-BE49-F238E27FC236}">
                <a16:creationId xmlns:a16="http://schemas.microsoft.com/office/drawing/2014/main" id="{D2877DE9-AA44-4198-AA69-37B8CF5B400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1200" y="1530975"/>
            <a:ext cx="5762560" cy="4709404"/>
          </a:xfrm>
        </p:spPr>
      </p:pic>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3B48BACA-7CAE-4C9E-9E74-18FFE9120C92}"/>
                  </a:ext>
                </a:extLst>
              </p:cNvPr>
              <p:cNvSpPr/>
              <p:nvPr/>
            </p:nvSpPr>
            <p:spPr>
              <a:xfrm>
                <a:off x="838200" y="1992851"/>
                <a:ext cx="4467456" cy="3727431"/>
              </a:xfrm>
              <a:prstGeom prst="rect">
                <a:avLst/>
              </a:prstGeom>
            </p:spPr>
            <p:txBody>
              <a:bodyPr wrap="square">
                <a:spAutoFit/>
              </a:bodyPr>
              <a:lstStyle/>
              <a:p>
                <a:r>
                  <a:rPr lang="en-US" sz="2400" dirty="0"/>
                  <a:t>Causally independent events </a:t>
                </a:r>
                <a14:m>
                  <m:oMath xmlns:m="http://schemas.openxmlformats.org/officeDocument/2006/math">
                    <m:r>
                      <a:rPr lang="en-US" sz="2400" b="0" i="1" smtClean="0">
                        <a:latin typeface="Cambria Math" panose="02040503050406030204" pitchFamily="18" charset="0"/>
                      </a:rPr>
                      <m:t>𝐴</m:t>
                    </m:r>
                  </m:oMath>
                </a14:m>
                <a:r>
                  <a:rPr lang="en-US" sz="2400" dirty="0"/>
                  <a:t> and </a:t>
                </a:r>
                <a14:m>
                  <m:oMath xmlns:m="http://schemas.openxmlformats.org/officeDocument/2006/math">
                    <m:r>
                      <a:rPr lang="en-US" sz="2400" b="0" i="1" dirty="0" smtClean="0">
                        <a:latin typeface="Cambria Math" panose="02040503050406030204" pitchFamily="18" charset="0"/>
                      </a:rPr>
                      <m:t>𝐵</m:t>
                    </m:r>
                  </m:oMath>
                </a14:m>
                <a:r>
                  <a:rPr lang="en-US" sz="2400" dirty="0"/>
                  <a:t> measured by two observers who are moving with velocity </a:t>
                </a:r>
                <a14:m>
                  <m:oMath xmlns:m="http://schemas.openxmlformats.org/officeDocument/2006/math">
                    <m:r>
                      <a:rPr lang="en-US" sz="2400" i="1" dirty="0" smtClean="0">
                        <a:latin typeface="Cambria Math" panose="02040503050406030204" pitchFamily="18" charset="0"/>
                      </a:rPr>
                      <m:t>𝑣</m:t>
                    </m:r>
                  </m:oMath>
                </a14:m>
                <a:r>
                  <a:rPr lang="en-US" sz="2400" dirty="0"/>
                  <a:t> away from each other.</a:t>
                </a:r>
              </a:p>
              <a:p>
                <a:endParaRPr lang="en-US" sz="2400" dirty="0"/>
              </a:p>
              <a:p>
                <a:r>
                  <a:rPr lang="en-US" sz="2400" dirty="0"/>
                  <a:t>Observers register opposite order of events:</a:t>
                </a:r>
              </a:p>
              <a:p>
                <a:pPr indent="288925">
                  <a:lnSpc>
                    <a:spcPct val="150000"/>
                  </a:lnSpc>
                </a:pPr>
                <a:r>
                  <a:rPr lang="en-US" sz="2400" b="1" dirty="0"/>
                  <a:t>Unprimed observer:   </a:t>
                </a:r>
                <a14:m>
                  <m:oMath xmlns:m="http://schemas.openxmlformats.org/officeDocument/2006/math">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𝒕</m:t>
                        </m:r>
                      </m:e>
                      <m:sub>
                        <m:r>
                          <a:rPr lang="en-US" sz="2400" b="1" i="1" dirty="0" smtClean="0">
                            <a:latin typeface="Cambria Math" panose="02040503050406030204" pitchFamily="18" charset="0"/>
                          </a:rPr>
                          <m:t>𝑨</m:t>
                        </m:r>
                      </m:sub>
                    </m:sSub>
                    <m:r>
                      <a:rPr lang="en-US" sz="2400" b="1" i="1" dirty="0" smtClean="0">
                        <a:latin typeface="Cambria Math" panose="02040503050406030204" pitchFamily="18" charset="0"/>
                      </a:rPr>
                      <m:t>&gt;</m:t>
                    </m:r>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𝒕</m:t>
                        </m:r>
                      </m:e>
                      <m:sub>
                        <m:r>
                          <a:rPr lang="en-US" sz="2400" b="1" i="1" dirty="0" smtClean="0">
                            <a:latin typeface="Cambria Math" panose="02040503050406030204" pitchFamily="18" charset="0"/>
                          </a:rPr>
                          <m:t>𝑩</m:t>
                        </m:r>
                      </m:sub>
                    </m:sSub>
                  </m:oMath>
                </a14:m>
                <a:endParaRPr lang="en-US" sz="2400" b="1" dirty="0"/>
              </a:p>
              <a:p>
                <a:pPr indent="288925">
                  <a:lnSpc>
                    <a:spcPct val="150000"/>
                  </a:lnSpc>
                </a:pPr>
                <a:r>
                  <a:rPr lang="en-US" sz="2400" b="1" dirty="0"/>
                  <a:t>Primed observer: 	    </a:t>
                </a:r>
                <a14:m>
                  <m:oMath xmlns:m="http://schemas.openxmlformats.org/officeDocument/2006/math">
                    <m:sSubSup>
                      <m:sSubSupPr>
                        <m:ctrlPr>
                          <a:rPr lang="en-US" sz="2400" b="1" i="1" dirty="0" smtClean="0">
                            <a:latin typeface="Cambria Math" panose="02040503050406030204" pitchFamily="18" charset="0"/>
                          </a:rPr>
                        </m:ctrlPr>
                      </m:sSubSupPr>
                      <m:e>
                        <m:r>
                          <a:rPr lang="en-US" sz="2400" b="1" i="1" dirty="0" smtClean="0">
                            <a:latin typeface="Cambria Math" panose="02040503050406030204" pitchFamily="18" charset="0"/>
                          </a:rPr>
                          <m:t>𝒕</m:t>
                        </m:r>
                      </m:e>
                      <m:sub>
                        <m:r>
                          <a:rPr lang="en-US" sz="2400" b="1" i="1" dirty="0" smtClean="0">
                            <a:latin typeface="Cambria Math" panose="02040503050406030204" pitchFamily="18" charset="0"/>
                          </a:rPr>
                          <m:t>𝑨</m:t>
                        </m:r>
                      </m:sub>
                      <m:sup>
                        <m:r>
                          <a:rPr lang="en-US" sz="2400" b="1" i="1" dirty="0" smtClean="0">
                            <a:latin typeface="Cambria Math" panose="02040503050406030204" pitchFamily="18" charset="0"/>
                          </a:rPr>
                          <m:t>′</m:t>
                        </m:r>
                      </m:sup>
                    </m:sSubSup>
                    <m:r>
                      <a:rPr lang="en-US" sz="2400" b="1" i="1" dirty="0" smtClean="0">
                        <a:latin typeface="Cambria Math" panose="02040503050406030204" pitchFamily="18" charset="0"/>
                      </a:rPr>
                      <m:t>&lt;</m:t>
                    </m:r>
                    <m:sSubSup>
                      <m:sSubSupPr>
                        <m:ctrlPr>
                          <a:rPr lang="en-US" sz="2400" b="1" i="1" dirty="0" smtClean="0">
                            <a:latin typeface="Cambria Math" panose="02040503050406030204" pitchFamily="18" charset="0"/>
                          </a:rPr>
                        </m:ctrlPr>
                      </m:sSubSupPr>
                      <m:e>
                        <m:r>
                          <a:rPr lang="en-US" sz="2400" b="1" i="1" dirty="0" smtClean="0">
                            <a:latin typeface="Cambria Math" panose="02040503050406030204" pitchFamily="18" charset="0"/>
                          </a:rPr>
                          <m:t>𝒕</m:t>
                        </m:r>
                      </m:e>
                      <m:sub>
                        <m:r>
                          <a:rPr lang="en-US" sz="2400" b="1" i="1" dirty="0" smtClean="0">
                            <a:latin typeface="Cambria Math" panose="02040503050406030204" pitchFamily="18" charset="0"/>
                          </a:rPr>
                          <m:t>𝑩</m:t>
                        </m:r>
                      </m:sub>
                      <m:sup>
                        <m:r>
                          <a:rPr lang="en-US" sz="2400" b="1" i="1" dirty="0" smtClean="0">
                            <a:latin typeface="Cambria Math" panose="02040503050406030204" pitchFamily="18" charset="0"/>
                          </a:rPr>
                          <m:t>′</m:t>
                        </m:r>
                      </m:sup>
                    </m:sSubSup>
                  </m:oMath>
                </a14:m>
                <a:endParaRPr lang="en-US" sz="2400" dirty="0"/>
              </a:p>
            </p:txBody>
          </p:sp>
        </mc:Choice>
        <mc:Fallback>
          <p:sp>
            <p:nvSpPr>
              <p:cNvPr id="6" name="Rectangle 5">
                <a:extLst>
                  <a:ext uri="{FF2B5EF4-FFF2-40B4-BE49-F238E27FC236}">
                    <a16:creationId xmlns:a16="http://schemas.microsoft.com/office/drawing/2014/main" id="{3B48BACA-7CAE-4C9E-9E74-18FFE9120C92}"/>
                  </a:ext>
                </a:extLst>
              </p:cNvPr>
              <p:cNvSpPr>
                <a:spLocks noRot="1" noChangeAspect="1" noMove="1" noResize="1" noEditPoints="1" noAdjustHandles="1" noChangeArrowheads="1" noChangeShapeType="1" noTextEdit="1"/>
              </p:cNvSpPr>
              <p:nvPr/>
            </p:nvSpPr>
            <p:spPr>
              <a:xfrm>
                <a:off x="838200" y="1992851"/>
                <a:ext cx="4467456" cy="3727431"/>
              </a:xfrm>
              <a:prstGeom prst="rect">
                <a:avLst/>
              </a:prstGeom>
              <a:blipFill>
                <a:blip r:embed="rId5"/>
                <a:stretch>
                  <a:fillRect l="-2186" t="-1309" r="-2459" b="-2946"/>
                </a:stretch>
              </a:blipFill>
            </p:spPr>
            <p:txBody>
              <a:bodyPr/>
              <a:lstStyle/>
              <a:p>
                <a:r>
                  <a:rPr lang="en-US">
                    <a:noFill/>
                  </a:rPr>
                  <a:t> </a:t>
                </a:r>
              </a:p>
            </p:txBody>
          </p:sp>
        </mc:Fallback>
      </mc:AlternateContent>
      <p:sp>
        <p:nvSpPr>
          <p:cNvPr id="8" name="Slide Number Placeholder 7">
            <a:extLst>
              <a:ext uri="{FF2B5EF4-FFF2-40B4-BE49-F238E27FC236}">
                <a16:creationId xmlns:a16="http://schemas.microsoft.com/office/drawing/2014/main" id="{32B69867-D1B4-496E-B6A9-98B42E9BAD7D}"/>
              </a:ext>
            </a:extLst>
          </p:cNvPr>
          <p:cNvSpPr>
            <a:spLocks noGrp="1"/>
          </p:cNvSpPr>
          <p:nvPr>
            <p:ph type="sldNum" sz="quarter" idx="12"/>
          </p:nvPr>
        </p:nvSpPr>
        <p:spPr/>
        <p:txBody>
          <a:bodyPr/>
          <a:lstStyle/>
          <a:p>
            <a:fld id="{2D6B159C-BABD-4D50-B13C-076378BA4709}" type="slidenum">
              <a:rPr lang="en-US" smtClean="0"/>
              <a:t>8</a:t>
            </a:fld>
            <a:endParaRPr lang="en-US" dirty="0"/>
          </a:p>
        </p:txBody>
      </p:sp>
    </p:spTree>
    <p:extLst>
      <p:ext uri="{BB962C8B-B14F-4D97-AF65-F5344CB8AC3E}">
        <p14:creationId xmlns:p14="http://schemas.microsoft.com/office/powerpoint/2010/main" val="174594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BA93-6FB7-4D54-A6A3-43B5DB598BDB}"/>
              </a:ext>
            </a:extLst>
          </p:cNvPr>
          <p:cNvSpPr>
            <a:spLocks noGrp="1"/>
          </p:cNvSpPr>
          <p:nvPr>
            <p:ph type="title"/>
          </p:nvPr>
        </p:nvSpPr>
        <p:spPr/>
        <p:txBody>
          <a:bodyPr/>
          <a:lstStyle/>
          <a:p>
            <a:r>
              <a:rPr lang="en-US" b="0" dirty="0"/>
              <a:t>Special Relativity Primer: </a:t>
            </a:r>
            <a:r>
              <a:rPr lang="en-US" i="1" dirty="0"/>
              <a:t>Light Cones</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4EF2131C-33AD-4173-8A7B-9B387DF5265E}"/>
                  </a:ext>
                </a:extLst>
              </p:cNvPr>
              <p:cNvSpPr/>
              <p:nvPr/>
            </p:nvSpPr>
            <p:spPr>
              <a:xfrm>
                <a:off x="964666" y="1649058"/>
                <a:ext cx="5452177" cy="4420890"/>
              </a:xfrm>
              <a:prstGeom prst="rect">
                <a:avLst/>
              </a:prstGeom>
            </p:spPr>
            <p:txBody>
              <a:bodyPr wrap="square">
                <a:spAutoFit/>
              </a:bodyPr>
              <a:lstStyle/>
              <a:p>
                <a:r>
                  <a:rPr lang="en-US" sz="2400" dirty="0"/>
                  <a:t>Light cone of event </a:t>
                </a:r>
                <a14:m>
                  <m:oMath xmlns:m="http://schemas.openxmlformats.org/officeDocument/2006/math">
                    <m:r>
                      <a:rPr lang="en-US" sz="2400" b="0" i="1" smtClean="0">
                        <a:latin typeface="Cambria Math" panose="02040503050406030204" pitchFamily="18" charset="0"/>
                      </a:rPr>
                      <m:t>𝐸</m:t>
                    </m:r>
                  </m:oMath>
                </a14:m>
                <a:endParaRPr lang="en-US" sz="2400" b="0" dirty="0"/>
              </a:p>
              <a:p>
                <a:endParaRPr lang="en-US" sz="2400" dirty="0"/>
              </a:p>
              <a:p>
                <a14:m>
                  <m:oMath xmlns:m="http://schemas.openxmlformats.org/officeDocument/2006/math">
                    <m:r>
                      <a:rPr lang="en-US" sz="2400" b="0" i="1" smtClean="0">
                        <a:latin typeface="Cambria Math" panose="02040503050406030204" pitchFamily="18" charset="0"/>
                      </a:rPr>
                      <m:t>𝐷</m:t>
                    </m:r>
                  </m:oMath>
                </a14:m>
                <a:r>
                  <a:rPr lang="en-US" sz="2400" dirty="0"/>
                  <a:t> depends on </a:t>
                </a:r>
                <a14:m>
                  <m:oMath xmlns:m="http://schemas.openxmlformats.org/officeDocument/2006/math">
                    <m:r>
                      <a:rPr lang="en-US" sz="2400" b="0" i="1" smtClean="0">
                        <a:latin typeface="Cambria Math" panose="02040503050406030204" pitchFamily="18" charset="0"/>
                      </a:rPr>
                      <m:t>𝐸</m:t>
                    </m:r>
                  </m:oMath>
                </a14:m>
                <a:r>
                  <a:rPr lang="en-US" sz="2400" dirty="0"/>
                  <a:t>, and </a:t>
                </a:r>
                <a14:m>
                  <m:oMath xmlns:m="http://schemas.openxmlformats.org/officeDocument/2006/math">
                    <m:r>
                      <a:rPr lang="en-US" sz="2400" b="0" i="1" smtClean="0">
                        <a:latin typeface="Cambria Math" panose="02040503050406030204" pitchFamily="18" charset="0"/>
                      </a:rPr>
                      <m:t>𝐸</m:t>
                    </m:r>
                  </m:oMath>
                </a14:m>
                <a:r>
                  <a:rPr lang="en-US" sz="2400" dirty="0"/>
                  <a:t> depends on </a:t>
                </a:r>
                <a14:m>
                  <m:oMath xmlns:m="http://schemas.openxmlformats.org/officeDocument/2006/math">
                    <m:r>
                      <a:rPr lang="en-US" sz="2400" b="0" i="1" smtClean="0">
                        <a:latin typeface="Cambria Math" panose="02040503050406030204" pitchFamily="18" charset="0"/>
                      </a:rPr>
                      <m:t>𝐶</m:t>
                    </m:r>
                  </m:oMath>
                </a14:m>
                <a:r>
                  <a:rPr lang="en-US" sz="2400" dirty="0"/>
                  <a:t>.</a:t>
                </a:r>
              </a:p>
              <a:p>
                <a:endParaRPr lang="en-US" sz="2400" dirty="0"/>
              </a:p>
              <a:p>
                <a:r>
                  <a:rPr lang="en-US" sz="2400" dirty="0"/>
                  <a:t>Events </a:t>
                </a:r>
                <a14:m>
                  <m:oMath xmlns:m="http://schemas.openxmlformats.org/officeDocument/2006/math">
                    <m:r>
                      <a:rPr lang="en-US" sz="2400" b="0" i="1" smtClean="0">
                        <a:latin typeface="Cambria Math" panose="02040503050406030204" pitchFamily="18" charset="0"/>
                      </a:rPr>
                      <m:t>𝐴</m:t>
                    </m:r>
                  </m:oMath>
                </a14:m>
                <a:r>
                  <a:rPr lang="en-US" sz="2400" dirty="0"/>
                  <a:t> and </a:t>
                </a:r>
                <a14:m>
                  <m:oMath xmlns:m="http://schemas.openxmlformats.org/officeDocument/2006/math">
                    <m:r>
                      <a:rPr lang="en-US" sz="2400" b="0" i="1" smtClean="0">
                        <a:latin typeface="Cambria Math" panose="02040503050406030204" pitchFamily="18" charset="0"/>
                      </a:rPr>
                      <m:t>𝐵</m:t>
                    </m:r>
                  </m:oMath>
                </a14:m>
                <a:r>
                  <a:rPr lang="en-US" sz="2400" dirty="0"/>
                  <a:t> are causally </a:t>
                </a:r>
                <a:br>
                  <a:rPr lang="en-US" sz="2400" dirty="0"/>
                </a:br>
                <a:r>
                  <a:rPr lang="en-US" sz="2400" dirty="0"/>
                  <a:t>independent from </a:t>
                </a:r>
                <a14:m>
                  <m:oMath xmlns:m="http://schemas.openxmlformats.org/officeDocument/2006/math">
                    <m:r>
                      <a:rPr lang="en-US" sz="2400" b="0" i="1" smtClean="0">
                        <a:solidFill>
                          <a:schemeClr val="tx1"/>
                        </a:solidFill>
                        <a:latin typeface="Cambria Math" panose="02040503050406030204" pitchFamily="18" charset="0"/>
                      </a:rPr>
                      <m:t>𝐸</m:t>
                    </m:r>
                  </m:oMath>
                </a14:m>
                <a:endParaRPr lang="en-US" sz="2400" dirty="0">
                  <a:solidFill>
                    <a:srgbClr val="FF0000"/>
                  </a:solidFill>
                </a:endParaRPr>
              </a:p>
              <a:p>
                <a:endParaRPr lang="en-US" sz="2400" dirty="0"/>
              </a:p>
              <a:p>
                <a:pPr>
                  <a:lnSpc>
                    <a:spcPct val="120000"/>
                  </a:lnSpc>
                </a:pPr>
                <a:r>
                  <a:rPr lang="en-US" sz="2400" dirty="0"/>
                  <a:t>Notions of:</a:t>
                </a:r>
                <a:br>
                  <a:rPr lang="en-US" sz="2400" dirty="0"/>
                </a:br>
                <a:r>
                  <a:rPr lang="en-US" sz="2400" i="1" dirty="0"/>
                  <a:t>before</a:t>
                </a:r>
                <a:r>
                  <a:rPr lang="en-US" sz="2400" dirty="0"/>
                  <a:t>, </a:t>
                </a:r>
                <a:r>
                  <a:rPr lang="en-US" sz="2400" i="1" dirty="0"/>
                  <a:t>after</a:t>
                </a:r>
                <a:r>
                  <a:rPr lang="en-US" sz="2400" dirty="0"/>
                  <a:t>, and </a:t>
                </a:r>
                <a:r>
                  <a:rPr lang="en-US" sz="2400" i="1" dirty="0"/>
                  <a:t>simultaneously</a:t>
                </a:r>
                <a:br>
                  <a:rPr lang="en-US" sz="2400" dirty="0"/>
                </a:br>
                <a:r>
                  <a:rPr lang="en-US" sz="2400" dirty="0"/>
                  <a:t>are replaced by:</a:t>
                </a:r>
                <a:br>
                  <a:rPr lang="en-US" sz="2400" i="1" dirty="0"/>
                </a:br>
                <a:r>
                  <a:rPr lang="en-US" sz="2400" b="1" i="1" dirty="0"/>
                  <a:t>past</a:t>
                </a:r>
                <a:r>
                  <a:rPr lang="en-US" sz="2400" b="1" dirty="0"/>
                  <a:t>, </a:t>
                </a:r>
                <a:r>
                  <a:rPr lang="en-US" sz="2400" b="1" i="1" dirty="0"/>
                  <a:t>future</a:t>
                </a:r>
                <a:r>
                  <a:rPr lang="en-US" sz="2400" b="1" dirty="0"/>
                  <a:t>, </a:t>
                </a:r>
                <a:r>
                  <a:rPr lang="en-US" sz="2400" dirty="0"/>
                  <a:t>and</a:t>
                </a:r>
                <a:r>
                  <a:rPr lang="en-US" sz="2400" b="1" dirty="0"/>
                  <a:t> </a:t>
                </a:r>
                <a:r>
                  <a:rPr lang="en-US" sz="2400" b="1" i="1" dirty="0"/>
                  <a:t>causally independent</a:t>
                </a:r>
                <a:endParaRPr lang="en-US" sz="2400" b="1" dirty="0"/>
              </a:p>
            </p:txBody>
          </p:sp>
        </mc:Choice>
        <mc:Fallback>
          <p:sp>
            <p:nvSpPr>
              <p:cNvPr id="6" name="Rectangle 5">
                <a:extLst>
                  <a:ext uri="{FF2B5EF4-FFF2-40B4-BE49-F238E27FC236}">
                    <a16:creationId xmlns:a16="http://schemas.microsoft.com/office/drawing/2014/main" id="{4EF2131C-33AD-4173-8A7B-9B387DF5265E}"/>
                  </a:ext>
                </a:extLst>
              </p:cNvPr>
              <p:cNvSpPr>
                <a:spLocks noRot="1" noChangeAspect="1" noMove="1" noResize="1" noEditPoints="1" noAdjustHandles="1" noChangeArrowheads="1" noChangeShapeType="1" noTextEdit="1"/>
              </p:cNvSpPr>
              <p:nvPr/>
            </p:nvSpPr>
            <p:spPr>
              <a:xfrm>
                <a:off x="964666" y="1649058"/>
                <a:ext cx="5452177" cy="4420890"/>
              </a:xfrm>
              <a:prstGeom prst="rect">
                <a:avLst/>
              </a:prstGeom>
              <a:blipFill>
                <a:blip r:embed="rId3"/>
                <a:stretch>
                  <a:fillRect l="-1676" t="-1103" b="-2207"/>
                </a:stretch>
              </a:blipFill>
            </p:spPr>
            <p:txBody>
              <a:bodyPr/>
              <a:lstStyle/>
              <a:p>
                <a:r>
                  <a:rPr lang="en-US">
                    <a:noFill/>
                  </a:rPr>
                  <a:t> </a:t>
                </a:r>
              </a:p>
            </p:txBody>
          </p:sp>
        </mc:Fallback>
      </mc:AlternateContent>
      <p:sp>
        <p:nvSpPr>
          <p:cNvPr id="8" name="Slide Number Placeholder 7">
            <a:extLst>
              <a:ext uri="{FF2B5EF4-FFF2-40B4-BE49-F238E27FC236}">
                <a16:creationId xmlns:a16="http://schemas.microsoft.com/office/drawing/2014/main" id="{516FA632-9665-42DF-8D1B-CB0FB983CFEB}"/>
              </a:ext>
            </a:extLst>
          </p:cNvPr>
          <p:cNvSpPr>
            <a:spLocks noGrp="1"/>
          </p:cNvSpPr>
          <p:nvPr>
            <p:ph type="sldNum" sz="quarter" idx="12"/>
          </p:nvPr>
        </p:nvSpPr>
        <p:spPr/>
        <p:txBody>
          <a:bodyPr/>
          <a:lstStyle/>
          <a:p>
            <a:fld id="{2D6B159C-BABD-4D50-B13C-076378BA4709}" type="slidenum">
              <a:rPr lang="en-US" smtClean="0"/>
              <a:t>9</a:t>
            </a:fld>
            <a:endParaRPr lang="en-US" dirty="0"/>
          </a:p>
        </p:txBody>
      </p:sp>
      <p:pic>
        <p:nvPicPr>
          <p:cNvPr id="13" name="Content Placeholder 12">
            <a:extLst>
              <a:ext uri="{FF2B5EF4-FFF2-40B4-BE49-F238E27FC236}">
                <a16:creationId xmlns:a16="http://schemas.microsoft.com/office/drawing/2014/main" id="{A4CA2B8D-568A-4FFC-8AAF-CBF7E154A524}"/>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56891" y="1138989"/>
            <a:ext cx="5309468" cy="5068094"/>
          </a:xfrm>
        </p:spPr>
      </p:pic>
    </p:spTree>
    <p:extLst>
      <p:ext uri="{BB962C8B-B14F-4D97-AF65-F5344CB8AC3E}">
        <p14:creationId xmlns:p14="http://schemas.microsoft.com/office/powerpoint/2010/main" val="2309970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3486</TotalTime>
  <Words>6950</Words>
  <Application>Microsoft Office PowerPoint</Application>
  <PresentationFormat>Widescreen</PresentationFormat>
  <Paragraphs>384</Paragraphs>
  <Slides>36</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Cambria Math</vt:lpstr>
      <vt:lpstr>Courier New</vt:lpstr>
      <vt:lpstr>Office Theme</vt:lpstr>
      <vt:lpstr>A Solution For the Distant Starlight Problem Using Creation Time Coordinates</vt:lpstr>
      <vt:lpstr>Formulation of the Distant Starlight Problem</vt:lpstr>
      <vt:lpstr>Some Previously Proposed Solutions</vt:lpstr>
      <vt:lpstr>Convergence of ideas</vt:lpstr>
      <vt:lpstr>Agenda for the remainder of this talk</vt:lpstr>
      <vt:lpstr>Special Relativity Primer</vt:lpstr>
      <vt:lpstr>Special Relativity Primer: Minkowski Diagrams</vt:lpstr>
      <vt:lpstr>Special Relativity Primer: Relativity of Simultaneity</vt:lpstr>
      <vt:lpstr>Special Relativity Primer: Light Cones</vt:lpstr>
      <vt:lpstr>Special Relativity Primer: Synchrony Conventions</vt:lpstr>
      <vt:lpstr>Proposed Solution</vt:lpstr>
      <vt:lpstr>Proposed solution: Special initial conditions and new synchrony convention</vt:lpstr>
      <vt:lpstr>Proposed solution: Special initial conditions and new synchrony convention (2)</vt:lpstr>
      <vt:lpstr>Synchrony convention based on Creation Time Coordinates (CTCs)</vt:lpstr>
      <vt:lpstr>Example: SN 1987A</vt:lpstr>
      <vt:lpstr>Testable Prediction: The Visible Cosmos is Young</vt:lpstr>
      <vt:lpstr>Evidence for Young Cosmos: Biblical Evidence</vt:lpstr>
      <vt:lpstr>Evidence for Young Cosmos: Paucity of Supernova Remnants (SNRs)</vt:lpstr>
      <vt:lpstr>Evidence for Young Cosmos: Paucity of Supernova Remnants (SNRs) (2)</vt:lpstr>
      <vt:lpstr>Evidence for Young Cosmos: Evidence in the distant cosmos (Lisle 2010)</vt:lpstr>
      <vt:lpstr>Comparison with prior ideas</vt:lpstr>
      <vt:lpstr>Comparison with prior ideas: Conventional old-age cosmologies</vt:lpstr>
      <vt:lpstr>Comparison with prior ideas: Humphreys’  (2008, 2017) Cosmology</vt:lpstr>
      <vt:lpstr>Comparison with prior ideas: Lisle’s (2010) ASC model</vt:lpstr>
      <vt:lpstr>Comparison of synchrony conventions for independent events A and B</vt:lpstr>
      <vt:lpstr>Comparison of synchrony conventions (2)</vt:lpstr>
      <vt:lpstr>Responses to Potential Objections</vt:lpstr>
      <vt:lpstr>Objection: Does our solution simply define the problem away?</vt:lpstr>
      <vt:lpstr>Objection: Doesn’t asymmetric light speed imply that space is anisotropic?</vt:lpstr>
      <vt:lpstr>Objection: Asymmetry of one-way light speed still bothers me!</vt:lpstr>
      <vt:lpstr>Other (perhaps less common) objections discussed in the paper</vt:lpstr>
      <vt:lpstr>Summary and Conclusion</vt:lpstr>
      <vt:lpstr>Q &amp; A</vt:lpstr>
      <vt:lpstr>References</vt:lpstr>
      <vt:lpstr>References (2)</vt:lpstr>
      <vt:lpstr>References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Solution For the Distant Starlight Problem Using Creation Time Coordinates</dc:title>
  <dc:creator>Tichomir Tenev</dc:creator>
  <cp:lastModifiedBy>Tichomir Tenev</cp:lastModifiedBy>
  <cp:revision>515</cp:revision>
  <dcterms:created xsi:type="dcterms:W3CDTF">2018-07-21T14:47:37Z</dcterms:created>
  <dcterms:modified xsi:type="dcterms:W3CDTF">2018-07-25T00:22:07Z</dcterms:modified>
</cp:coreProperties>
</file>